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64" r:id="rId3"/>
    <p:sldId id="269" r:id="rId4"/>
    <p:sldId id="257" r:id="rId5"/>
    <p:sldId id="259" r:id="rId6"/>
    <p:sldId id="266" r:id="rId7"/>
    <p:sldId id="274" r:id="rId8"/>
    <p:sldId id="283" r:id="rId9"/>
    <p:sldId id="282" r:id="rId10"/>
    <p:sldId id="262" r:id="rId11"/>
    <p:sldId id="275" r:id="rId12"/>
    <p:sldId id="267" r:id="rId13"/>
    <p:sldId id="285" r:id="rId14"/>
    <p:sldId id="265" r:id="rId15"/>
    <p:sldId id="279" r:id="rId16"/>
    <p:sldId id="268" r:id="rId17"/>
    <p:sldId id="284" r:id="rId18"/>
    <p:sldId id="258" r:id="rId19"/>
    <p:sldId id="263" r:id="rId20"/>
    <p:sldId id="272" r:id="rId21"/>
    <p:sldId id="260" r:id="rId22"/>
    <p:sldId id="261" r:id="rId23"/>
    <p:sldId id="277" r:id="rId24"/>
    <p:sldId id="273" r:id="rId25"/>
    <p:sldId id="278" r:id="rId26"/>
    <p:sldId id="271" r:id="rId27"/>
    <p:sldId id="276" r:id="rId28"/>
    <p:sldId id="280" r:id="rId29"/>
    <p:sldId id="281"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620" autoAdjust="0"/>
  </p:normalViewPr>
  <p:slideViewPr>
    <p:cSldViewPr snapToGrid="0">
      <p:cViewPr varScale="1">
        <p:scale>
          <a:sx n="108" d="100"/>
          <a:sy n="108" d="100"/>
        </p:scale>
        <p:origin x="6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EB8000-E52F-47DE-8DB4-E54661741A3B}" type="doc">
      <dgm:prSet loTypeId="urn:microsoft.com/office/officeart/2005/8/layout/pyramid2" loCatId="pyramid" qsTypeId="urn:microsoft.com/office/officeart/2005/8/quickstyle/simple1" qsCatId="simple" csTypeId="urn:microsoft.com/office/officeart/2005/8/colors/accent1_2" csCatId="accent1" phldr="1"/>
      <dgm:spPr/>
    </dgm:pt>
    <dgm:pt modelId="{A8F69504-A865-4C46-89D5-B3E35A7EC592}">
      <dgm:prSet phldrT="[Text]" custT="1"/>
      <dgm:spPr/>
      <dgm:t>
        <a:bodyPr/>
        <a:lstStyle/>
        <a:p>
          <a:r>
            <a:rPr lang="ar-SA" sz="1400" dirty="0"/>
            <a:t>زيادة عدد الأفراد الملتزمين بحل القضية</a:t>
          </a:r>
          <a:endParaRPr lang="en-US" sz="1400" dirty="0"/>
        </a:p>
      </dgm:t>
    </dgm:pt>
    <dgm:pt modelId="{575823A5-05C5-4877-97B2-A5773657C5CF}" type="parTrans" cxnId="{FD3535E0-7357-47DE-A27A-DF7B49F88F0D}">
      <dgm:prSet/>
      <dgm:spPr/>
      <dgm:t>
        <a:bodyPr/>
        <a:lstStyle/>
        <a:p>
          <a:endParaRPr lang="en-US" sz="3600"/>
        </a:p>
      </dgm:t>
    </dgm:pt>
    <dgm:pt modelId="{5514DC8F-08E7-4385-8633-FF1280952719}" type="sibTrans" cxnId="{FD3535E0-7357-47DE-A27A-DF7B49F88F0D}">
      <dgm:prSet/>
      <dgm:spPr/>
      <dgm:t>
        <a:bodyPr/>
        <a:lstStyle/>
        <a:p>
          <a:endParaRPr lang="en-US" sz="3600"/>
        </a:p>
      </dgm:t>
    </dgm:pt>
    <dgm:pt modelId="{139E7133-EB78-419A-924B-B269E2A5BB51}">
      <dgm:prSet phldrT="[Text]" custT="1"/>
      <dgm:spPr/>
      <dgm:t>
        <a:bodyPr/>
        <a:lstStyle/>
        <a:p>
          <a:r>
            <a:rPr lang="ar-SA" sz="1400"/>
            <a:t>زيادة عدد الأفراد المستعدين للعمل على القضية</a:t>
          </a:r>
          <a:endParaRPr lang="en-US" sz="1400"/>
        </a:p>
      </dgm:t>
    </dgm:pt>
    <dgm:pt modelId="{9F49F3DA-3219-4A46-85CC-AB837DC0D230}" type="parTrans" cxnId="{439A15C0-D9A0-4C34-A11A-DF4BBFC2D717}">
      <dgm:prSet/>
      <dgm:spPr/>
      <dgm:t>
        <a:bodyPr/>
        <a:lstStyle/>
        <a:p>
          <a:endParaRPr lang="en-US" sz="3600"/>
        </a:p>
      </dgm:t>
    </dgm:pt>
    <dgm:pt modelId="{2EE6A4A1-A714-4DF5-A0E6-038D2707C0F7}" type="sibTrans" cxnId="{439A15C0-D9A0-4C34-A11A-DF4BBFC2D717}">
      <dgm:prSet/>
      <dgm:spPr/>
      <dgm:t>
        <a:bodyPr/>
        <a:lstStyle/>
        <a:p>
          <a:endParaRPr lang="en-US" sz="3600"/>
        </a:p>
      </dgm:t>
    </dgm:pt>
    <dgm:pt modelId="{04EE2A0E-2D8F-43CF-AB25-CFFF8130F72C}">
      <dgm:prSet phldrT="[Text]" custT="1"/>
      <dgm:spPr/>
      <dgm:t>
        <a:bodyPr/>
        <a:lstStyle/>
        <a:p>
          <a:r>
            <a:rPr lang="ar-SA" sz="1400"/>
            <a:t>زيادة عدد الأفراد الواعين بالقضية</a:t>
          </a:r>
          <a:endParaRPr lang="en-US" sz="1400"/>
        </a:p>
      </dgm:t>
    </dgm:pt>
    <dgm:pt modelId="{E3E4FB04-F768-4AF5-BE29-2AFB2DAFD0F9}" type="parTrans" cxnId="{2B64B018-F008-42AD-8C67-D570D1DBBC06}">
      <dgm:prSet/>
      <dgm:spPr/>
      <dgm:t>
        <a:bodyPr/>
        <a:lstStyle/>
        <a:p>
          <a:endParaRPr lang="en-US" sz="3600"/>
        </a:p>
      </dgm:t>
    </dgm:pt>
    <dgm:pt modelId="{B3F83CDE-3024-4C89-BC44-AC3E15C857F3}" type="sibTrans" cxnId="{2B64B018-F008-42AD-8C67-D570D1DBBC06}">
      <dgm:prSet/>
      <dgm:spPr/>
      <dgm:t>
        <a:bodyPr/>
        <a:lstStyle/>
        <a:p>
          <a:endParaRPr lang="en-US" sz="3600"/>
        </a:p>
      </dgm:t>
    </dgm:pt>
    <dgm:pt modelId="{9FFE71A2-5D87-406D-BCDB-05A547F23FC7}">
      <dgm:prSet custT="1"/>
      <dgm:spPr/>
      <dgm:t>
        <a:bodyPr/>
        <a:lstStyle/>
        <a:p>
          <a:r>
            <a:rPr lang="ar-SA" sz="1400"/>
            <a:t>زيادة عدد الأفراد العاملين على حل القضية</a:t>
          </a:r>
          <a:endParaRPr lang="en-US" sz="1400"/>
        </a:p>
      </dgm:t>
    </dgm:pt>
    <dgm:pt modelId="{6781BE64-13E9-412F-B74E-069CBC8CA769}" type="parTrans" cxnId="{DF873BDA-1F35-459A-BAA0-223B8010437A}">
      <dgm:prSet/>
      <dgm:spPr/>
      <dgm:t>
        <a:bodyPr/>
        <a:lstStyle/>
        <a:p>
          <a:endParaRPr lang="en-US" sz="3600"/>
        </a:p>
      </dgm:t>
    </dgm:pt>
    <dgm:pt modelId="{8DCC17E7-216A-4E56-94E2-1AFDDC5588EE}" type="sibTrans" cxnId="{DF873BDA-1F35-459A-BAA0-223B8010437A}">
      <dgm:prSet/>
      <dgm:spPr/>
      <dgm:t>
        <a:bodyPr/>
        <a:lstStyle/>
        <a:p>
          <a:endParaRPr lang="en-US" sz="3600"/>
        </a:p>
      </dgm:t>
    </dgm:pt>
    <dgm:pt modelId="{40793598-41F6-4D8C-B591-D68D212A77AE}" type="pres">
      <dgm:prSet presAssocID="{82EB8000-E52F-47DE-8DB4-E54661741A3B}" presName="compositeShape" presStyleCnt="0">
        <dgm:presLayoutVars>
          <dgm:dir/>
          <dgm:resizeHandles/>
        </dgm:presLayoutVars>
      </dgm:prSet>
      <dgm:spPr/>
    </dgm:pt>
    <dgm:pt modelId="{00A40BB1-3BDE-4049-9808-59843E37DB05}" type="pres">
      <dgm:prSet presAssocID="{82EB8000-E52F-47DE-8DB4-E54661741A3B}" presName="pyramid" presStyleLbl="node1" presStyleIdx="0" presStyleCnt="1"/>
      <dgm:spPr/>
    </dgm:pt>
    <dgm:pt modelId="{9017ACC3-D396-425B-AA82-C97B3810A5FD}" type="pres">
      <dgm:prSet presAssocID="{82EB8000-E52F-47DE-8DB4-E54661741A3B}" presName="theList" presStyleCnt="0"/>
      <dgm:spPr/>
    </dgm:pt>
    <dgm:pt modelId="{9FFA53A1-CDCC-4116-8AC8-61705AF00305}" type="pres">
      <dgm:prSet presAssocID="{A8F69504-A865-4C46-89D5-B3E35A7EC592}" presName="aNode" presStyleLbl="fgAcc1" presStyleIdx="0" presStyleCnt="4">
        <dgm:presLayoutVars>
          <dgm:bulletEnabled val="1"/>
        </dgm:presLayoutVars>
      </dgm:prSet>
      <dgm:spPr/>
    </dgm:pt>
    <dgm:pt modelId="{914AF462-69A7-43A2-B9D3-04D718B96688}" type="pres">
      <dgm:prSet presAssocID="{A8F69504-A865-4C46-89D5-B3E35A7EC592}" presName="aSpace" presStyleCnt="0"/>
      <dgm:spPr/>
    </dgm:pt>
    <dgm:pt modelId="{E2CC36C1-DE43-4FCF-9AA8-6F8107BA6195}" type="pres">
      <dgm:prSet presAssocID="{9FFE71A2-5D87-406D-BCDB-05A547F23FC7}" presName="aNode" presStyleLbl="fgAcc1" presStyleIdx="1" presStyleCnt="4">
        <dgm:presLayoutVars>
          <dgm:bulletEnabled val="1"/>
        </dgm:presLayoutVars>
      </dgm:prSet>
      <dgm:spPr/>
    </dgm:pt>
    <dgm:pt modelId="{7BA17F41-6167-4A2B-9724-DD2B663FAB51}" type="pres">
      <dgm:prSet presAssocID="{9FFE71A2-5D87-406D-BCDB-05A547F23FC7}" presName="aSpace" presStyleCnt="0"/>
      <dgm:spPr/>
    </dgm:pt>
    <dgm:pt modelId="{589F9E3E-3D11-40DE-9D5C-F828BBB7E185}" type="pres">
      <dgm:prSet presAssocID="{139E7133-EB78-419A-924B-B269E2A5BB51}" presName="aNode" presStyleLbl="fgAcc1" presStyleIdx="2" presStyleCnt="4">
        <dgm:presLayoutVars>
          <dgm:bulletEnabled val="1"/>
        </dgm:presLayoutVars>
      </dgm:prSet>
      <dgm:spPr/>
    </dgm:pt>
    <dgm:pt modelId="{DADBD5E3-5656-47D9-BA6C-A18CB84A66B1}" type="pres">
      <dgm:prSet presAssocID="{139E7133-EB78-419A-924B-B269E2A5BB51}" presName="aSpace" presStyleCnt="0"/>
      <dgm:spPr/>
    </dgm:pt>
    <dgm:pt modelId="{8A69FADA-0BAB-4FBD-A93C-E384510B8F27}" type="pres">
      <dgm:prSet presAssocID="{04EE2A0E-2D8F-43CF-AB25-CFFF8130F72C}" presName="aNode" presStyleLbl="fgAcc1" presStyleIdx="3" presStyleCnt="4">
        <dgm:presLayoutVars>
          <dgm:bulletEnabled val="1"/>
        </dgm:presLayoutVars>
      </dgm:prSet>
      <dgm:spPr/>
    </dgm:pt>
    <dgm:pt modelId="{576D0693-23B1-4F70-93FE-A261E914DF43}" type="pres">
      <dgm:prSet presAssocID="{04EE2A0E-2D8F-43CF-AB25-CFFF8130F72C}" presName="aSpace" presStyleCnt="0"/>
      <dgm:spPr/>
    </dgm:pt>
  </dgm:ptLst>
  <dgm:cxnLst>
    <dgm:cxn modelId="{D66DA701-05D4-41D4-A010-6E4BBC636D27}" type="presOf" srcId="{04EE2A0E-2D8F-43CF-AB25-CFFF8130F72C}" destId="{8A69FADA-0BAB-4FBD-A93C-E384510B8F27}" srcOrd="0" destOrd="0" presId="urn:microsoft.com/office/officeart/2005/8/layout/pyramid2"/>
    <dgm:cxn modelId="{2B64B018-F008-42AD-8C67-D570D1DBBC06}" srcId="{82EB8000-E52F-47DE-8DB4-E54661741A3B}" destId="{04EE2A0E-2D8F-43CF-AB25-CFFF8130F72C}" srcOrd="3" destOrd="0" parTransId="{E3E4FB04-F768-4AF5-BE29-2AFB2DAFD0F9}" sibTransId="{B3F83CDE-3024-4C89-BC44-AC3E15C857F3}"/>
    <dgm:cxn modelId="{97E1735C-42BE-4965-909E-F047111A41A2}" type="presOf" srcId="{A8F69504-A865-4C46-89D5-B3E35A7EC592}" destId="{9FFA53A1-CDCC-4116-8AC8-61705AF00305}" srcOrd="0" destOrd="0" presId="urn:microsoft.com/office/officeart/2005/8/layout/pyramid2"/>
    <dgm:cxn modelId="{26182C5F-4B73-44E2-BBC1-892C8ED5174D}" type="presOf" srcId="{139E7133-EB78-419A-924B-B269E2A5BB51}" destId="{589F9E3E-3D11-40DE-9D5C-F828BBB7E185}" srcOrd="0" destOrd="0" presId="urn:microsoft.com/office/officeart/2005/8/layout/pyramid2"/>
    <dgm:cxn modelId="{DE63CDA6-5FF4-4D5A-983B-34908000BDD4}" type="presOf" srcId="{82EB8000-E52F-47DE-8DB4-E54661741A3B}" destId="{40793598-41F6-4D8C-B591-D68D212A77AE}" srcOrd="0" destOrd="0" presId="urn:microsoft.com/office/officeart/2005/8/layout/pyramid2"/>
    <dgm:cxn modelId="{439A15C0-D9A0-4C34-A11A-DF4BBFC2D717}" srcId="{82EB8000-E52F-47DE-8DB4-E54661741A3B}" destId="{139E7133-EB78-419A-924B-B269E2A5BB51}" srcOrd="2" destOrd="0" parTransId="{9F49F3DA-3219-4A46-85CC-AB837DC0D230}" sibTransId="{2EE6A4A1-A714-4DF5-A0E6-038D2707C0F7}"/>
    <dgm:cxn modelId="{023F0BC9-A2E9-4486-A986-167BCF64B0EB}" type="presOf" srcId="{9FFE71A2-5D87-406D-BCDB-05A547F23FC7}" destId="{E2CC36C1-DE43-4FCF-9AA8-6F8107BA6195}" srcOrd="0" destOrd="0" presId="urn:microsoft.com/office/officeart/2005/8/layout/pyramid2"/>
    <dgm:cxn modelId="{DF873BDA-1F35-459A-BAA0-223B8010437A}" srcId="{82EB8000-E52F-47DE-8DB4-E54661741A3B}" destId="{9FFE71A2-5D87-406D-BCDB-05A547F23FC7}" srcOrd="1" destOrd="0" parTransId="{6781BE64-13E9-412F-B74E-069CBC8CA769}" sibTransId="{8DCC17E7-216A-4E56-94E2-1AFDDC5588EE}"/>
    <dgm:cxn modelId="{FD3535E0-7357-47DE-A27A-DF7B49F88F0D}" srcId="{82EB8000-E52F-47DE-8DB4-E54661741A3B}" destId="{A8F69504-A865-4C46-89D5-B3E35A7EC592}" srcOrd="0" destOrd="0" parTransId="{575823A5-05C5-4877-97B2-A5773657C5CF}" sibTransId="{5514DC8F-08E7-4385-8633-FF1280952719}"/>
    <dgm:cxn modelId="{07118423-75E0-4070-B451-AFE8FDF4201F}" type="presParOf" srcId="{40793598-41F6-4D8C-B591-D68D212A77AE}" destId="{00A40BB1-3BDE-4049-9808-59843E37DB05}" srcOrd="0" destOrd="0" presId="urn:microsoft.com/office/officeart/2005/8/layout/pyramid2"/>
    <dgm:cxn modelId="{09907C2D-5F8A-46A3-9CD2-AB8FE70B4D9F}" type="presParOf" srcId="{40793598-41F6-4D8C-B591-D68D212A77AE}" destId="{9017ACC3-D396-425B-AA82-C97B3810A5FD}" srcOrd="1" destOrd="0" presId="urn:microsoft.com/office/officeart/2005/8/layout/pyramid2"/>
    <dgm:cxn modelId="{6A8B7BB6-77D3-48CB-8E15-3ABB0C13DA98}" type="presParOf" srcId="{9017ACC3-D396-425B-AA82-C97B3810A5FD}" destId="{9FFA53A1-CDCC-4116-8AC8-61705AF00305}" srcOrd="0" destOrd="0" presId="urn:microsoft.com/office/officeart/2005/8/layout/pyramid2"/>
    <dgm:cxn modelId="{9AFE196A-1555-4DA6-998C-205BAE14482C}" type="presParOf" srcId="{9017ACC3-D396-425B-AA82-C97B3810A5FD}" destId="{914AF462-69A7-43A2-B9D3-04D718B96688}" srcOrd="1" destOrd="0" presId="urn:microsoft.com/office/officeart/2005/8/layout/pyramid2"/>
    <dgm:cxn modelId="{3CB5AEE7-0E8A-4246-9E5A-F965114590EE}" type="presParOf" srcId="{9017ACC3-D396-425B-AA82-C97B3810A5FD}" destId="{E2CC36C1-DE43-4FCF-9AA8-6F8107BA6195}" srcOrd="2" destOrd="0" presId="urn:microsoft.com/office/officeart/2005/8/layout/pyramid2"/>
    <dgm:cxn modelId="{0151A202-B76E-45A0-A8D0-14211A73E0CB}" type="presParOf" srcId="{9017ACC3-D396-425B-AA82-C97B3810A5FD}" destId="{7BA17F41-6167-4A2B-9724-DD2B663FAB51}" srcOrd="3" destOrd="0" presId="urn:microsoft.com/office/officeart/2005/8/layout/pyramid2"/>
    <dgm:cxn modelId="{4A641630-F689-4AD2-8343-63548E2759AB}" type="presParOf" srcId="{9017ACC3-D396-425B-AA82-C97B3810A5FD}" destId="{589F9E3E-3D11-40DE-9D5C-F828BBB7E185}" srcOrd="4" destOrd="0" presId="urn:microsoft.com/office/officeart/2005/8/layout/pyramid2"/>
    <dgm:cxn modelId="{9E3513C6-6046-46DF-B5AF-2278ACB760C5}" type="presParOf" srcId="{9017ACC3-D396-425B-AA82-C97B3810A5FD}" destId="{DADBD5E3-5656-47D9-BA6C-A18CB84A66B1}" srcOrd="5" destOrd="0" presId="urn:microsoft.com/office/officeart/2005/8/layout/pyramid2"/>
    <dgm:cxn modelId="{3CCCD043-963D-4BE0-BACB-BAE562594C6A}" type="presParOf" srcId="{9017ACC3-D396-425B-AA82-C97B3810A5FD}" destId="{8A69FADA-0BAB-4FBD-A93C-E384510B8F27}" srcOrd="6" destOrd="0" presId="urn:microsoft.com/office/officeart/2005/8/layout/pyramid2"/>
    <dgm:cxn modelId="{26C2129A-59B4-45E8-B628-81DBD2B0CF3A}" type="presParOf" srcId="{9017ACC3-D396-425B-AA82-C97B3810A5FD}" destId="{576D0693-23B1-4F70-93FE-A261E914DF43}"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98EB00-B15A-453F-AA78-D45113649EFA}" type="doc">
      <dgm:prSet loTypeId="urn:microsoft.com/office/officeart/2005/8/layout/cycle4" loCatId="matrix" qsTypeId="urn:microsoft.com/office/officeart/2005/8/quickstyle/3d4" qsCatId="3D" csTypeId="urn:microsoft.com/office/officeart/2005/8/colors/accent1_2" csCatId="accent1" phldr="1"/>
      <dgm:spPr/>
      <dgm:t>
        <a:bodyPr/>
        <a:lstStyle/>
        <a:p>
          <a:endParaRPr lang="en-US"/>
        </a:p>
      </dgm:t>
    </dgm:pt>
    <dgm:pt modelId="{50D43BA7-9003-496A-869B-B280D2789977}">
      <dgm:prSet phldrT="[Text]"/>
      <dgm:spPr/>
      <dgm:t>
        <a:bodyPr anchor="t"/>
        <a:lstStyle/>
        <a:p>
          <a:r>
            <a:rPr lang="ar-SA" dirty="0"/>
            <a:t>4. مرحلة التقييم</a:t>
          </a:r>
          <a:endParaRPr lang="en-US" dirty="0"/>
        </a:p>
      </dgm:t>
    </dgm:pt>
    <dgm:pt modelId="{104A8B52-0B92-426E-B522-F85A49D2CA4C}" type="parTrans" cxnId="{2BACDE15-4CE4-49D6-8895-6A3EA2F3028C}">
      <dgm:prSet/>
      <dgm:spPr/>
      <dgm:t>
        <a:bodyPr/>
        <a:lstStyle/>
        <a:p>
          <a:endParaRPr lang="en-US"/>
        </a:p>
      </dgm:t>
    </dgm:pt>
    <dgm:pt modelId="{85F273DE-BA66-4178-953C-7461C53FEBB7}" type="sibTrans" cxnId="{2BACDE15-4CE4-49D6-8895-6A3EA2F3028C}">
      <dgm:prSet/>
      <dgm:spPr/>
      <dgm:t>
        <a:bodyPr/>
        <a:lstStyle/>
        <a:p>
          <a:endParaRPr lang="en-US"/>
        </a:p>
      </dgm:t>
    </dgm:pt>
    <dgm:pt modelId="{C526A574-4663-418D-933F-27C12B2A57CA}">
      <dgm:prSet phldrT="[Text]" custT="1"/>
      <dgm:spPr/>
      <dgm:t>
        <a:bodyPr anchor="t"/>
        <a:lstStyle/>
        <a:p>
          <a:pPr rtl="1">
            <a:buNone/>
          </a:pPr>
          <a:r>
            <a:rPr lang="ar-SA" sz="1400" b="1" dirty="0"/>
            <a:t>المخرج المتوقع: قياس نقاط الضعف والقوة في تنفيذ النشاط وأثاره أي التغيير الحاصل على أراء وتوجهات وممارسات الجمهور المشارك في النشاط قياسا بالأهداف المحددة سلفا</a:t>
          </a:r>
          <a:endParaRPr lang="en-US" sz="1400" b="1" dirty="0"/>
        </a:p>
      </dgm:t>
    </dgm:pt>
    <dgm:pt modelId="{6D0D5831-FC3B-4C15-9FAA-7387A4B5DD43}" type="parTrans" cxnId="{64005AE3-7395-49D5-8BF2-F8C6E3011B53}">
      <dgm:prSet/>
      <dgm:spPr/>
      <dgm:t>
        <a:bodyPr/>
        <a:lstStyle/>
        <a:p>
          <a:endParaRPr lang="en-US"/>
        </a:p>
      </dgm:t>
    </dgm:pt>
    <dgm:pt modelId="{B32D49D8-7866-40EC-8D68-9E164EAB7802}" type="sibTrans" cxnId="{64005AE3-7395-49D5-8BF2-F8C6E3011B53}">
      <dgm:prSet/>
      <dgm:spPr/>
      <dgm:t>
        <a:bodyPr/>
        <a:lstStyle/>
        <a:p>
          <a:endParaRPr lang="en-US"/>
        </a:p>
      </dgm:t>
    </dgm:pt>
    <dgm:pt modelId="{B8EEB7AE-E494-4E3A-9BAA-ABDA352E0371}">
      <dgm:prSet phldrT="[Text]" custT="1"/>
      <dgm:spPr/>
      <dgm:t>
        <a:bodyPr anchor="t"/>
        <a:lstStyle/>
        <a:p>
          <a:pPr rtl="1"/>
          <a:r>
            <a:rPr lang="ar-SA" sz="1600" dirty="0"/>
            <a:t>1</a:t>
          </a:r>
          <a:r>
            <a:rPr lang="ar-SA" sz="2000" dirty="0"/>
            <a:t>. </a:t>
          </a:r>
          <a:r>
            <a:rPr lang="ar-SA" sz="1800" dirty="0"/>
            <a:t>مرحلة التشخيص</a:t>
          </a:r>
          <a:endParaRPr lang="en-US" sz="1600" dirty="0"/>
        </a:p>
      </dgm:t>
    </dgm:pt>
    <dgm:pt modelId="{3370F258-CDB2-442C-B691-880ECEF6E32D}" type="parTrans" cxnId="{B80AF85C-735B-4AEF-BC3D-3D3421F63ADC}">
      <dgm:prSet/>
      <dgm:spPr/>
      <dgm:t>
        <a:bodyPr/>
        <a:lstStyle/>
        <a:p>
          <a:endParaRPr lang="en-US"/>
        </a:p>
      </dgm:t>
    </dgm:pt>
    <dgm:pt modelId="{2AA06887-ED58-4324-93E6-B20537EC859F}" type="sibTrans" cxnId="{B80AF85C-735B-4AEF-BC3D-3D3421F63ADC}">
      <dgm:prSet/>
      <dgm:spPr/>
      <dgm:t>
        <a:bodyPr/>
        <a:lstStyle/>
        <a:p>
          <a:endParaRPr lang="en-US"/>
        </a:p>
      </dgm:t>
    </dgm:pt>
    <dgm:pt modelId="{BE017083-89CC-4811-A490-65E635E3F500}">
      <dgm:prSet phldrT="[Text]" custT="1"/>
      <dgm:spPr/>
      <dgm:t>
        <a:bodyPr/>
        <a:lstStyle/>
        <a:p>
          <a:pPr rtl="1">
            <a:buNone/>
          </a:pPr>
          <a:r>
            <a:rPr lang="ar-SA" sz="1400" b="1" dirty="0"/>
            <a:t>المخرج المتوقع: تحديد القضية التوعوية التي تعنى بها المؤسسة واسبابها والفئات ذات العلاقة بها والأهداف التوعوية المنشودة التي يمكن وأنواع الأنشطة التي يمكن القيام بها</a:t>
          </a:r>
          <a:endParaRPr lang="en-US" sz="1400" b="1" dirty="0"/>
        </a:p>
      </dgm:t>
    </dgm:pt>
    <dgm:pt modelId="{35DC2EA6-3F44-46E6-A358-B53038A55449}" type="parTrans" cxnId="{91E4BE8E-0ACA-4906-9222-4507D88E52EA}">
      <dgm:prSet/>
      <dgm:spPr/>
      <dgm:t>
        <a:bodyPr/>
        <a:lstStyle/>
        <a:p>
          <a:endParaRPr lang="en-US"/>
        </a:p>
      </dgm:t>
    </dgm:pt>
    <dgm:pt modelId="{30C8D334-F46A-4864-ABFE-AA0D9BE69E83}" type="sibTrans" cxnId="{91E4BE8E-0ACA-4906-9222-4507D88E52EA}">
      <dgm:prSet/>
      <dgm:spPr/>
      <dgm:t>
        <a:bodyPr/>
        <a:lstStyle/>
        <a:p>
          <a:endParaRPr lang="en-US"/>
        </a:p>
      </dgm:t>
    </dgm:pt>
    <dgm:pt modelId="{1F8D988F-07A8-43FE-8CD0-CAAE841B2EE8}">
      <dgm:prSet phldrT="[Text]" custT="1"/>
      <dgm:spPr/>
      <dgm:t>
        <a:bodyPr anchor="t"/>
        <a:lstStyle/>
        <a:p>
          <a:pPr rtl="1"/>
          <a:r>
            <a:rPr lang="ar-SA" sz="1300" dirty="0"/>
            <a:t>2</a:t>
          </a:r>
          <a:r>
            <a:rPr lang="ar-SA" sz="2000" dirty="0"/>
            <a:t>. مرحلة التخطيط </a:t>
          </a:r>
          <a:endParaRPr lang="en-US" sz="2000" dirty="0"/>
        </a:p>
      </dgm:t>
    </dgm:pt>
    <dgm:pt modelId="{384C8B4D-C7AB-4721-90A8-27350A393237}" type="parTrans" cxnId="{339F7C84-84D6-4F2A-B7D0-72C3E4F2BFC4}">
      <dgm:prSet/>
      <dgm:spPr/>
      <dgm:t>
        <a:bodyPr/>
        <a:lstStyle/>
        <a:p>
          <a:endParaRPr lang="en-US"/>
        </a:p>
      </dgm:t>
    </dgm:pt>
    <dgm:pt modelId="{1C379924-0C0A-4C10-AE27-31749110E72A}" type="sibTrans" cxnId="{339F7C84-84D6-4F2A-B7D0-72C3E4F2BFC4}">
      <dgm:prSet/>
      <dgm:spPr/>
      <dgm:t>
        <a:bodyPr/>
        <a:lstStyle/>
        <a:p>
          <a:endParaRPr lang="en-US"/>
        </a:p>
      </dgm:t>
    </dgm:pt>
    <dgm:pt modelId="{FD0F5244-4ECA-4041-AE97-A20CE967109C}">
      <dgm:prSet phldrT="[Text]" custT="1"/>
      <dgm:spPr/>
      <dgm:t>
        <a:bodyPr lIns="0" tIns="0" rIns="0" bIns="274320" anchor="b"/>
        <a:lstStyle/>
        <a:p>
          <a:pPr rtl="1">
            <a:buNone/>
          </a:pPr>
          <a:r>
            <a:rPr lang="ar-SA" sz="1400" b="1" dirty="0"/>
            <a:t>المخرج المتوقع: خطة عمل تفصيلية: نوع النشاط،</a:t>
          </a:r>
          <a:endParaRPr lang="en-US" sz="1400" b="1" dirty="0"/>
        </a:p>
      </dgm:t>
    </dgm:pt>
    <dgm:pt modelId="{1A92B269-F724-4E44-B591-260AFA6C0FA0}" type="parTrans" cxnId="{610A4AB2-5512-440C-90D8-5C5368F4B1E9}">
      <dgm:prSet/>
      <dgm:spPr/>
      <dgm:t>
        <a:bodyPr/>
        <a:lstStyle/>
        <a:p>
          <a:endParaRPr lang="en-US"/>
        </a:p>
      </dgm:t>
    </dgm:pt>
    <dgm:pt modelId="{3CEE1DEF-539F-4B83-BC93-85A6ED545FC3}" type="sibTrans" cxnId="{610A4AB2-5512-440C-90D8-5C5368F4B1E9}">
      <dgm:prSet/>
      <dgm:spPr/>
      <dgm:t>
        <a:bodyPr/>
        <a:lstStyle/>
        <a:p>
          <a:endParaRPr lang="en-US"/>
        </a:p>
      </dgm:t>
    </dgm:pt>
    <dgm:pt modelId="{19C348C6-7DFD-4ED9-B682-5699CCD6E103}">
      <dgm:prSet phldrT="[Text]"/>
      <dgm:spPr/>
      <dgm:t>
        <a:bodyPr anchor="t"/>
        <a:lstStyle/>
        <a:p>
          <a:r>
            <a:rPr lang="ar-SA" dirty="0"/>
            <a:t>3. مرحلة التنفيذ</a:t>
          </a:r>
          <a:endParaRPr lang="en-US" dirty="0"/>
        </a:p>
      </dgm:t>
    </dgm:pt>
    <dgm:pt modelId="{A40C58B2-3991-40E2-AA3C-08D9021D8D24}" type="parTrans" cxnId="{242A771A-1377-470B-994F-611F301CEBEE}">
      <dgm:prSet/>
      <dgm:spPr/>
      <dgm:t>
        <a:bodyPr/>
        <a:lstStyle/>
        <a:p>
          <a:endParaRPr lang="en-US"/>
        </a:p>
      </dgm:t>
    </dgm:pt>
    <dgm:pt modelId="{0A7FFD10-1CEA-4F0B-927A-FC407C33CAE3}" type="sibTrans" cxnId="{242A771A-1377-470B-994F-611F301CEBEE}">
      <dgm:prSet/>
      <dgm:spPr/>
      <dgm:t>
        <a:bodyPr/>
        <a:lstStyle/>
        <a:p>
          <a:endParaRPr lang="en-US"/>
        </a:p>
      </dgm:t>
    </dgm:pt>
    <dgm:pt modelId="{11B9DD6F-7585-48CE-B478-F6B0BD59BDAF}">
      <dgm:prSet phldrT="[Text]"/>
      <dgm:spPr/>
      <dgm:t>
        <a:bodyPr anchor="t"/>
        <a:lstStyle/>
        <a:p>
          <a:pPr rtl="1">
            <a:buFontTx/>
            <a:buNone/>
          </a:pPr>
          <a:r>
            <a:rPr lang="ar-SA" b="1" dirty="0"/>
            <a:t>المخرج المتوقع: القيام بتوفير متطلبات خطة العمل التفصيلية وعقد النشاط والحصول على تقييم المشاركين  ومن ثم رفع تقرير عن النشاط للقائمين علية  </a:t>
          </a:r>
          <a:endParaRPr lang="en-US" b="1" dirty="0"/>
        </a:p>
      </dgm:t>
    </dgm:pt>
    <dgm:pt modelId="{907CAE02-FED1-46E1-8E0C-6622759E6960}" type="parTrans" cxnId="{0D5E6B77-20EF-4844-9043-CC08F78C9AA3}">
      <dgm:prSet/>
      <dgm:spPr/>
      <dgm:t>
        <a:bodyPr/>
        <a:lstStyle/>
        <a:p>
          <a:endParaRPr lang="en-US"/>
        </a:p>
      </dgm:t>
    </dgm:pt>
    <dgm:pt modelId="{03C000D9-310B-43ED-BC2F-66201B3D0A14}" type="sibTrans" cxnId="{0D5E6B77-20EF-4844-9043-CC08F78C9AA3}">
      <dgm:prSet/>
      <dgm:spPr/>
      <dgm:t>
        <a:bodyPr/>
        <a:lstStyle/>
        <a:p>
          <a:endParaRPr lang="en-US"/>
        </a:p>
      </dgm:t>
    </dgm:pt>
    <dgm:pt modelId="{6285F23C-4AC2-4CCF-B3BE-B48F6A1B4C4F}">
      <dgm:prSet phldrT="[Text]" custT="1"/>
      <dgm:spPr/>
      <dgm:t>
        <a:bodyPr lIns="0" tIns="0" rIns="0" bIns="274320" anchor="b"/>
        <a:lstStyle/>
        <a:p>
          <a:pPr rtl="1">
            <a:buNone/>
          </a:pPr>
          <a:r>
            <a:rPr lang="ar-SA" sz="1200" dirty="0"/>
            <a:t> </a:t>
          </a:r>
          <a:endParaRPr lang="en-US" sz="1200" dirty="0"/>
        </a:p>
      </dgm:t>
    </dgm:pt>
    <dgm:pt modelId="{B8BF69BE-86AF-443A-A88B-D26280C1F8F1}" type="parTrans" cxnId="{A71B3093-6AB1-46DC-8E97-DB8CF1D4239A}">
      <dgm:prSet/>
      <dgm:spPr/>
      <dgm:t>
        <a:bodyPr/>
        <a:lstStyle/>
        <a:p>
          <a:endParaRPr lang="en-US"/>
        </a:p>
      </dgm:t>
    </dgm:pt>
    <dgm:pt modelId="{E1892BE2-CCFC-4BE7-A4A6-384F24A92AAF}" type="sibTrans" cxnId="{A71B3093-6AB1-46DC-8E97-DB8CF1D4239A}">
      <dgm:prSet/>
      <dgm:spPr/>
      <dgm:t>
        <a:bodyPr/>
        <a:lstStyle/>
        <a:p>
          <a:endParaRPr lang="en-US"/>
        </a:p>
      </dgm:t>
    </dgm:pt>
    <dgm:pt modelId="{02AC8238-79D4-4BCD-A55F-D54C3E203CAE}">
      <dgm:prSet phldrT="[Text]" custT="1"/>
      <dgm:spPr/>
      <dgm:t>
        <a:bodyPr lIns="0" tIns="0" rIns="0" bIns="274320" anchor="b"/>
        <a:lstStyle/>
        <a:p>
          <a:pPr rtl="1">
            <a:buNone/>
          </a:pPr>
          <a:r>
            <a:rPr lang="ar-SA" sz="1400" b="1" dirty="0"/>
            <a:t> الجمهور أو الفئة المستهدفة، الأشخاص القائمين على التنفيذ، المكان، الزمان تحضير المحتوى، وكيفية الإعلان عن النشاط والجهات الشريكة وكيفية توفير الاحتياجات الأخرى للنشاط</a:t>
          </a:r>
          <a:endParaRPr lang="en-US" sz="1400" b="1" dirty="0"/>
        </a:p>
      </dgm:t>
    </dgm:pt>
    <dgm:pt modelId="{8A1CDCE9-F7B0-4600-98B9-052FE1CDEF19}" type="parTrans" cxnId="{7A9BE608-B004-4545-8892-36DC68CEB9F1}">
      <dgm:prSet/>
      <dgm:spPr/>
      <dgm:t>
        <a:bodyPr/>
        <a:lstStyle/>
        <a:p>
          <a:endParaRPr lang="en-US"/>
        </a:p>
      </dgm:t>
    </dgm:pt>
    <dgm:pt modelId="{E417462B-E0FE-4790-B612-3B2454254B74}" type="sibTrans" cxnId="{7A9BE608-B004-4545-8892-36DC68CEB9F1}">
      <dgm:prSet/>
      <dgm:spPr/>
      <dgm:t>
        <a:bodyPr/>
        <a:lstStyle/>
        <a:p>
          <a:endParaRPr lang="en-US"/>
        </a:p>
      </dgm:t>
    </dgm:pt>
    <dgm:pt modelId="{9B21F07E-4D57-4E50-AF6C-737D3122AEAA}">
      <dgm:prSet phldrT="[Text]"/>
      <dgm:spPr/>
      <dgm:t>
        <a:bodyPr anchor="t"/>
        <a:lstStyle/>
        <a:p>
          <a:pPr rtl="1">
            <a:buFontTx/>
            <a:buNone/>
          </a:pPr>
          <a:r>
            <a:rPr lang="ar-SA" b="1" dirty="0"/>
            <a:t> </a:t>
          </a:r>
          <a:endParaRPr lang="en-US" b="1" dirty="0"/>
        </a:p>
      </dgm:t>
    </dgm:pt>
    <dgm:pt modelId="{7CE83135-D2C5-40B4-BBE0-7EDA2385DF43}" type="parTrans" cxnId="{5F1328BF-7A29-4559-999A-365159DF7405}">
      <dgm:prSet/>
      <dgm:spPr/>
      <dgm:t>
        <a:bodyPr/>
        <a:lstStyle/>
        <a:p>
          <a:endParaRPr lang="en-US"/>
        </a:p>
      </dgm:t>
    </dgm:pt>
    <dgm:pt modelId="{5FF42D5C-8B2A-47A5-8926-C1359E4FA2AB}" type="sibTrans" cxnId="{5F1328BF-7A29-4559-999A-365159DF7405}">
      <dgm:prSet/>
      <dgm:spPr/>
      <dgm:t>
        <a:bodyPr/>
        <a:lstStyle/>
        <a:p>
          <a:endParaRPr lang="en-US"/>
        </a:p>
      </dgm:t>
    </dgm:pt>
    <dgm:pt modelId="{FB702E1F-6BFC-4DA5-8270-6162DE8A1A1A}">
      <dgm:prSet phldrT="[Text]" custT="1"/>
      <dgm:spPr/>
      <dgm:t>
        <a:bodyPr/>
        <a:lstStyle/>
        <a:p>
          <a:pPr rtl="1">
            <a:buNone/>
          </a:pPr>
          <a:r>
            <a:rPr lang="ar-SA" sz="1400" b="1" dirty="0"/>
            <a:t>لتحقيق الأهداف ضمن رؤية المؤسسة ومقدراتها</a:t>
          </a:r>
          <a:endParaRPr lang="en-US" sz="1400" b="1" dirty="0"/>
        </a:p>
      </dgm:t>
    </dgm:pt>
    <dgm:pt modelId="{98810BDA-2781-43CA-B8E9-CD43F684A745}" type="parTrans" cxnId="{00E7ED2D-785A-47B3-81E7-D89D38DA1DA5}">
      <dgm:prSet/>
      <dgm:spPr/>
      <dgm:t>
        <a:bodyPr/>
        <a:lstStyle/>
        <a:p>
          <a:endParaRPr lang="en-US"/>
        </a:p>
      </dgm:t>
    </dgm:pt>
    <dgm:pt modelId="{E15490E2-107C-428C-8D7B-BAD54AAA2DC8}" type="sibTrans" cxnId="{00E7ED2D-785A-47B3-81E7-D89D38DA1DA5}">
      <dgm:prSet/>
      <dgm:spPr/>
      <dgm:t>
        <a:bodyPr/>
        <a:lstStyle/>
        <a:p>
          <a:endParaRPr lang="en-US"/>
        </a:p>
      </dgm:t>
    </dgm:pt>
    <dgm:pt modelId="{F5801E85-AD26-456E-84B5-A4A81A9BF52C}" type="pres">
      <dgm:prSet presAssocID="{7198EB00-B15A-453F-AA78-D45113649EFA}" presName="cycleMatrixDiagram" presStyleCnt="0">
        <dgm:presLayoutVars>
          <dgm:chMax val="1"/>
          <dgm:dir/>
          <dgm:animLvl val="lvl"/>
          <dgm:resizeHandles val="exact"/>
        </dgm:presLayoutVars>
      </dgm:prSet>
      <dgm:spPr/>
    </dgm:pt>
    <dgm:pt modelId="{3D5A16F5-3AB4-4F01-85C2-DA85E4576E6C}" type="pres">
      <dgm:prSet presAssocID="{7198EB00-B15A-453F-AA78-D45113649EFA}" presName="children" presStyleCnt="0"/>
      <dgm:spPr/>
    </dgm:pt>
    <dgm:pt modelId="{BEF76136-8D9C-446B-AA35-EEA8313DC73C}" type="pres">
      <dgm:prSet presAssocID="{7198EB00-B15A-453F-AA78-D45113649EFA}" presName="child1group" presStyleCnt="0"/>
      <dgm:spPr/>
    </dgm:pt>
    <dgm:pt modelId="{B82C4261-1F94-4185-AF77-E86F940CDDA9}" type="pres">
      <dgm:prSet presAssocID="{7198EB00-B15A-453F-AA78-D45113649EFA}" presName="child1" presStyleLbl="bgAcc1" presStyleIdx="0" presStyleCnt="4" custScaleX="214398" custScaleY="152629" custLinFactNeighborX="-54552" custLinFactNeighborY="3289"/>
      <dgm:spPr/>
    </dgm:pt>
    <dgm:pt modelId="{4533FEB2-1F0E-4342-919E-0B5B9DF25EF2}" type="pres">
      <dgm:prSet presAssocID="{7198EB00-B15A-453F-AA78-D45113649EFA}" presName="child1Text" presStyleLbl="bgAcc1" presStyleIdx="0" presStyleCnt="4">
        <dgm:presLayoutVars>
          <dgm:bulletEnabled val="1"/>
        </dgm:presLayoutVars>
      </dgm:prSet>
      <dgm:spPr/>
    </dgm:pt>
    <dgm:pt modelId="{D5D72E94-AB24-4665-A0F8-48771B9C935A}" type="pres">
      <dgm:prSet presAssocID="{7198EB00-B15A-453F-AA78-D45113649EFA}" presName="child2group" presStyleCnt="0"/>
      <dgm:spPr/>
    </dgm:pt>
    <dgm:pt modelId="{EA8A15B0-7286-4286-8650-E85CE159CCCF}" type="pres">
      <dgm:prSet presAssocID="{7198EB00-B15A-453F-AA78-D45113649EFA}" presName="child2" presStyleLbl="bgAcc1" presStyleIdx="1" presStyleCnt="4" custScaleX="232070" custScaleY="149574" custLinFactNeighborX="24537" custLinFactNeighborY="4817"/>
      <dgm:spPr/>
    </dgm:pt>
    <dgm:pt modelId="{7C107B86-BC39-4E4E-8DC4-820DE05C793D}" type="pres">
      <dgm:prSet presAssocID="{7198EB00-B15A-453F-AA78-D45113649EFA}" presName="child2Text" presStyleLbl="bgAcc1" presStyleIdx="1" presStyleCnt="4">
        <dgm:presLayoutVars>
          <dgm:bulletEnabled val="1"/>
        </dgm:presLayoutVars>
      </dgm:prSet>
      <dgm:spPr/>
    </dgm:pt>
    <dgm:pt modelId="{81D39FB6-1575-4739-A579-AD5173F615DB}" type="pres">
      <dgm:prSet presAssocID="{7198EB00-B15A-453F-AA78-D45113649EFA}" presName="child3group" presStyleCnt="0"/>
      <dgm:spPr/>
    </dgm:pt>
    <dgm:pt modelId="{D41C6275-FAA9-45A0-BC66-454E48A393C5}" type="pres">
      <dgm:prSet presAssocID="{7198EB00-B15A-453F-AA78-D45113649EFA}" presName="child3" presStyleLbl="bgAcc1" presStyleIdx="2" presStyleCnt="4" custScaleX="228434" custScaleY="182238" custLinFactNeighborX="25042" custLinFactNeighborY="-14823"/>
      <dgm:spPr/>
    </dgm:pt>
    <dgm:pt modelId="{22729384-C07C-4345-8EC0-4F88F03FF5F9}" type="pres">
      <dgm:prSet presAssocID="{7198EB00-B15A-453F-AA78-D45113649EFA}" presName="child3Text" presStyleLbl="bgAcc1" presStyleIdx="2" presStyleCnt="4">
        <dgm:presLayoutVars>
          <dgm:bulletEnabled val="1"/>
        </dgm:presLayoutVars>
      </dgm:prSet>
      <dgm:spPr/>
    </dgm:pt>
    <dgm:pt modelId="{0CC7AD79-9EAB-4362-A00F-93A66428ECE1}" type="pres">
      <dgm:prSet presAssocID="{7198EB00-B15A-453F-AA78-D45113649EFA}" presName="child4group" presStyleCnt="0"/>
      <dgm:spPr/>
    </dgm:pt>
    <dgm:pt modelId="{EED0B83F-A6AF-49A9-97A1-1B175BC6F569}" type="pres">
      <dgm:prSet presAssocID="{7198EB00-B15A-453F-AA78-D45113649EFA}" presName="child4" presStyleLbl="bgAcc1" presStyleIdx="3" presStyleCnt="4" custScaleX="211956" custScaleY="193817" custLinFactNeighborX="-56418" custLinFactNeighborY="-8766"/>
      <dgm:spPr/>
    </dgm:pt>
    <dgm:pt modelId="{76E7E231-27C3-4FB5-A445-EB59A077FC37}" type="pres">
      <dgm:prSet presAssocID="{7198EB00-B15A-453F-AA78-D45113649EFA}" presName="child4Text" presStyleLbl="bgAcc1" presStyleIdx="3" presStyleCnt="4">
        <dgm:presLayoutVars>
          <dgm:bulletEnabled val="1"/>
        </dgm:presLayoutVars>
      </dgm:prSet>
      <dgm:spPr/>
    </dgm:pt>
    <dgm:pt modelId="{50E04AB6-E9C7-4229-9311-68D25FD4080E}" type="pres">
      <dgm:prSet presAssocID="{7198EB00-B15A-453F-AA78-D45113649EFA}" presName="childPlaceholder" presStyleCnt="0"/>
      <dgm:spPr/>
    </dgm:pt>
    <dgm:pt modelId="{338E6428-B73C-4B45-AB5B-AA936EC7186C}" type="pres">
      <dgm:prSet presAssocID="{7198EB00-B15A-453F-AA78-D45113649EFA}" presName="circle" presStyleCnt="0"/>
      <dgm:spPr/>
    </dgm:pt>
    <dgm:pt modelId="{FF7F5B5C-DCD7-4AD4-8F26-8E413C29141A}" type="pres">
      <dgm:prSet presAssocID="{7198EB00-B15A-453F-AA78-D45113649EFA}" presName="quadrant1" presStyleLbl="node1" presStyleIdx="0" presStyleCnt="4" custScaleX="106186" custScaleY="98953" custLinFactNeighborX="-30303" custLinFactNeighborY="-11379">
        <dgm:presLayoutVars>
          <dgm:chMax val="1"/>
          <dgm:bulletEnabled val="1"/>
        </dgm:presLayoutVars>
      </dgm:prSet>
      <dgm:spPr/>
    </dgm:pt>
    <dgm:pt modelId="{781A30C8-1314-41D8-86DB-5C07F4D58208}" type="pres">
      <dgm:prSet presAssocID="{7198EB00-B15A-453F-AA78-D45113649EFA}" presName="quadrant2" presStyleLbl="node1" presStyleIdx="1" presStyleCnt="4" custScaleX="109663" custScaleY="103505" custLinFactNeighborX="-23299" custLinFactNeighborY="-9464">
        <dgm:presLayoutVars>
          <dgm:chMax val="1"/>
          <dgm:bulletEnabled val="1"/>
        </dgm:presLayoutVars>
      </dgm:prSet>
      <dgm:spPr/>
    </dgm:pt>
    <dgm:pt modelId="{86515633-5A40-439A-BBE9-0946A1FA7851}" type="pres">
      <dgm:prSet presAssocID="{7198EB00-B15A-453F-AA78-D45113649EFA}" presName="quadrant3" presStyleLbl="node1" presStyleIdx="2" presStyleCnt="4" custScaleX="104787" custScaleY="101194" custLinFactNeighborX="-22743" custLinFactNeighborY="-4106">
        <dgm:presLayoutVars>
          <dgm:chMax val="1"/>
          <dgm:bulletEnabled val="1"/>
        </dgm:presLayoutVars>
      </dgm:prSet>
      <dgm:spPr/>
    </dgm:pt>
    <dgm:pt modelId="{37735FAA-437D-4542-B36C-FA193F5C78C5}" type="pres">
      <dgm:prSet presAssocID="{7198EB00-B15A-453F-AA78-D45113649EFA}" presName="quadrant4" presStyleLbl="node1" presStyleIdx="3" presStyleCnt="4" custScaleX="103644" custScaleY="103957" custLinFactNeighborX="-31472" custLinFactNeighborY="-3778">
        <dgm:presLayoutVars>
          <dgm:chMax val="1"/>
          <dgm:bulletEnabled val="1"/>
        </dgm:presLayoutVars>
      </dgm:prSet>
      <dgm:spPr/>
    </dgm:pt>
    <dgm:pt modelId="{A842780B-6B75-44BE-84A7-437603C50CCC}" type="pres">
      <dgm:prSet presAssocID="{7198EB00-B15A-453F-AA78-D45113649EFA}" presName="quadrantPlaceholder" presStyleCnt="0"/>
      <dgm:spPr/>
    </dgm:pt>
    <dgm:pt modelId="{8671FAFD-9CA9-4DD5-817A-90C41F8AC7DD}" type="pres">
      <dgm:prSet presAssocID="{7198EB00-B15A-453F-AA78-D45113649EFA}" presName="center1" presStyleLbl="fgShp" presStyleIdx="0" presStyleCnt="2" custLinFactNeighborX="-88388" custLinFactNeighborY="-21827"/>
      <dgm:spPr/>
    </dgm:pt>
    <dgm:pt modelId="{F2633BA0-21BB-4BC0-8A59-9F8424364910}" type="pres">
      <dgm:prSet presAssocID="{7198EB00-B15A-453F-AA78-D45113649EFA}" presName="center2" presStyleLbl="fgShp" presStyleIdx="1" presStyleCnt="2" custLinFactNeighborX="-90088" custLinFactNeighborY="-15638"/>
      <dgm:spPr/>
    </dgm:pt>
  </dgm:ptLst>
  <dgm:cxnLst>
    <dgm:cxn modelId="{2C2DBD06-89E9-4450-8736-BCFF918B33B4}" type="presOf" srcId="{6285F23C-4AC2-4CCF-B3BE-B48F6A1B4C4F}" destId="{22729384-C07C-4345-8EC0-4F88F03FF5F9}" srcOrd="1" destOrd="2" presId="urn:microsoft.com/office/officeart/2005/8/layout/cycle4"/>
    <dgm:cxn modelId="{7A9BE608-B004-4545-8892-36DC68CEB9F1}" srcId="{1F8D988F-07A8-43FE-8CD0-CAAE841B2EE8}" destId="{02AC8238-79D4-4BCD-A55F-D54C3E203CAE}" srcOrd="1" destOrd="0" parTransId="{8A1CDCE9-F7B0-4600-98B9-052FE1CDEF19}" sibTransId="{E417462B-E0FE-4790-B612-3B2454254B74}"/>
    <dgm:cxn modelId="{365FC011-D249-4F37-A9A6-7FB06D75E311}" type="presOf" srcId="{FD0F5244-4ECA-4041-AE97-A20CE967109C}" destId="{D41C6275-FAA9-45A0-BC66-454E48A393C5}" srcOrd="0" destOrd="0" presId="urn:microsoft.com/office/officeart/2005/8/layout/cycle4"/>
    <dgm:cxn modelId="{6DCDA113-1AF4-482C-B4EA-74D7C054D7D6}" type="presOf" srcId="{11B9DD6F-7585-48CE-B478-F6B0BD59BDAF}" destId="{76E7E231-27C3-4FB5-A445-EB59A077FC37}" srcOrd="1" destOrd="0" presId="urn:microsoft.com/office/officeart/2005/8/layout/cycle4"/>
    <dgm:cxn modelId="{2BACDE15-4CE4-49D6-8895-6A3EA2F3028C}" srcId="{7198EB00-B15A-453F-AA78-D45113649EFA}" destId="{50D43BA7-9003-496A-869B-B280D2789977}" srcOrd="0" destOrd="0" parTransId="{104A8B52-0B92-426E-B522-F85A49D2CA4C}" sibTransId="{85F273DE-BA66-4178-953C-7461C53FEBB7}"/>
    <dgm:cxn modelId="{242A771A-1377-470B-994F-611F301CEBEE}" srcId="{7198EB00-B15A-453F-AA78-D45113649EFA}" destId="{19C348C6-7DFD-4ED9-B682-5699CCD6E103}" srcOrd="3" destOrd="0" parTransId="{A40C58B2-3991-40E2-AA3C-08D9021D8D24}" sibTransId="{0A7FFD10-1CEA-4F0B-927A-FC407C33CAE3}"/>
    <dgm:cxn modelId="{3527861B-213A-4952-A592-4AB7B8F95C61}" type="presOf" srcId="{9B21F07E-4D57-4E50-AF6C-737D3122AEAA}" destId="{EED0B83F-A6AF-49A9-97A1-1B175BC6F569}" srcOrd="0" destOrd="1" presId="urn:microsoft.com/office/officeart/2005/8/layout/cycle4"/>
    <dgm:cxn modelId="{36862621-EE88-4E50-9EDD-8628BEB98816}" type="presOf" srcId="{FD0F5244-4ECA-4041-AE97-A20CE967109C}" destId="{22729384-C07C-4345-8EC0-4F88F03FF5F9}" srcOrd="1" destOrd="0" presId="urn:microsoft.com/office/officeart/2005/8/layout/cycle4"/>
    <dgm:cxn modelId="{00E7ED2D-785A-47B3-81E7-D89D38DA1DA5}" srcId="{B8EEB7AE-E494-4E3A-9BAA-ABDA352E0371}" destId="{FB702E1F-6BFC-4DA5-8270-6162DE8A1A1A}" srcOrd="1" destOrd="0" parTransId="{98810BDA-2781-43CA-B8E9-CD43F684A745}" sibTransId="{E15490E2-107C-428C-8D7B-BAD54AAA2DC8}"/>
    <dgm:cxn modelId="{F78E1D3A-A7AF-41E5-906E-C758132FDAC2}" type="presOf" srcId="{02AC8238-79D4-4BCD-A55F-D54C3E203CAE}" destId="{D41C6275-FAA9-45A0-BC66-454E48A393C5}" srcOrd="0" destOrd="1" presId="urn:microsoft.com/office/officeart/2005/8/layout/cycle4"/>
    <dgm:cxn modelId="{6898F83C-6DA8-474B-A902-05D9B744B0E6}" type="presOf" srcId="{02AC8238-79D4-4BCD-A55F-D54C3E203CAE}" destId="{22729384-C07C-4345-8EC0-4F88F03FF5F9}" srcOrd="1" destOrd="1" presId="urn:microsoft.com/office/officeart/2005/8/layout/cycle4"/>
    <dgm:cxn modelId="{B80AF85C-735B-4AEF-BC3D-3D3421F63ADC}" srcId="{7198EB00-B15A-453F-AA78-D45113649EFA}" destId="{B8EEB7AE-E494-4E3A-9BAA-ABDA352E0371}" srcOrd="1" destOrd="0" parTransId="{3370F258-CDB2-442C-B691-880ECEF6E32D}" sibTransId="{2AA06887-ED58-4324-93E6-B20537EC859F}"/>
    <dgm:cxn modelId="{A876A341-A42E-4235-8102-3F7BB3DF272B}" type="presOf" srcId="{11B9DD6F-7585-48CE-B478-F6B0BD59BDAF}" destId="{EED0B83F-A6AF-49A9-97A1-1B175BC6F569}" srcOrd="0" destOrd="0" presId="urn:microsoft.com/office/officeart/2005/8/layout/cycle4"/>
    <dgm:cxn modelId="{1E6B0149-0F7E-4760-928B-3B116AB78432}" type="presOf" srcId="{C526A574-4663-418D-933F-27C12B2A57CA}" destId="{B82C4261-1F94-4185-AF77-E86F940CDDA9}" srcOrd="0" destOrd="0" presId="urn:microsoft.com/office/officeart/2005/8/layout/cycle4"/>
    <dgm:cxn modelId="{F153B251-BFDA-4828-AC6E-4AA01A2F450D}" type="presOf" srcId="{C526A574-4663-418D-933F-27C12B2A57CA}" destId="{4533FEB2-1F0E-4342-919E-0B5B9DF25EF2}" srcOrd="1" destOrd="0" presId="urn:microsoft.com/office/officeart/2005/8/layout/cycle4"/>
    <dgm:cxn modelId="{F7060053-C779-41BE-90AF-62BE54DC91D6}" type="presOf" srcId="{19C348C6-7DFD-4ED9-B682-5699CCD6E103}" destId="{37735FAA-437D-4542-B36C-FA193F5C78C5}" srcOrd="0" destOrd="0" presId="urn:microsoft.com/office/officeart/2005/8/layout/cycle4"/>
    <dgm:cxn modelId="{0D5E6B77-20EF-4844-9043-CC08F78C9AA3}" srcId="{19C348C6-7DFD-4ED9-B682-5699CCD6E103}" destId="{11B9DD6F-7585-48CE-B478-F6B0BD59BDAF}" srcOrd="0" destOrd="0" parTransId="{907CAE02-FED1-46E1-8E0C-6622759E6960}" sibTransId="{03C000D9-310B-43ED-BC2F-66201B3D0A14}"/>
    <dgm:cxn modelId="{339F7C84-84D6-4F2A-B7D0-72C3E4F2BFC4}" srcId="{7198EB00-B15A-453F-AA78-D45113649EFA}" destId="{1F8D988F-07A8-43FE-8CD0-CAAE841B2EE8}" srcOrd="2" destOrd="0" parTransId="{384C8B4D-C7AB-4721-90A8-27350A393237}" sibTransId="{1C379924-0C0A-4C10-AE27-31749110E72A}"/>
    <dgm:cxn modelId="{3C85D884-5C8B-49DC-BE11-C51E647549B2}" type="presOf" srcId="{1F8D988F-07A8-43FE-8CD0-CAAE841B2EE8}" destId="{86515633-5A40-439A-BBE9-0946A1FA7851}" srcOrd="0" destOrd="0" presId="urn:microsoft.com/office/officeart/2005/8/layout/cycle4"/>
    <dgm:cxn modelId="{91E4BE8E-0ACA-4906-9222-4507D88E52EA}" srcId="{B8EEB7AE-E494-4E3A-9BAA-ABDA352E0371}" destId="{BE017083-89CC-4811-A490-65E635E3F500}" srcOrd="0" destOrd="0" parTransId="{35DC2EA6-3F44-46E6-A358-B53038A55449}" sibTransId="{30C8D334-F46A-4864-ABFE-AA0D9BE69E83}"/>
    <dgm:cxn modelId="{A71B3093-6AB1-46DC-8E97-DB8CF1D4239A}" srcId="{1F8D988F-07A8-43FE-8CD0-CAAE841B2EE8}" destId="{6285F23C-4AC2-4CCF-B3BE-B48F6A1B4C4F}" srcOrd="2" destOrd="0" parTransId="{B8BF69BE-86AF-443A-A88B-D26280C1F8F1}" sibTransId="{E1892BE2-CCFC-4BE7-A4A6-384F24A92AAF}"/>
    <dgm:cxn modelId="{EEFDC699-D327-491E-955D-F49D672B012E}" type="presOf" srcId="{BE017083-89CC-4811-A490-65E635E3F500}" destId="{7C107B86-BC39-4E4E-8DC4-820DE05C793D}" srcOrd="1" destOrd="0" presId="urn:microsoft.com/office/officeart/2005/8/layout/cycle4"/>
    <dgm:cxn modelId="{E1579D9C-28DB-4D15-821D-75E6948B4ED8}" type="presOf" srcId="{7198EB00-B15A-453F-AA78-D45113649EFA}" destId="{F5801E85-AD26-456E-84B5-A4A81A9BF52C}" srcOrd="0" destOrd="0" presId="urn:microsoft.com/office/officeart/2005/8/layout/cycle4"/>
    <dgm:cxn modelId="{610A4AB2-5512-440C-90D8-5C5368F4B1E9}" srcId="{1F8D988F-07A8-43FE-8CD0-CAAE841B2EE8}" destId="{FD0F5244-4ECA-4041-AE97-A20CE967109C}" srcOrd="0" destOrd="0" parTransId="{1A92B269-F724-4E44-B591-260AFA6C0FA0}" sibTransId="{3CEE1DEF-539F-4B83-BC93-85A6ED545FC3}"/>
    <dgm:cxn modelId="{03B9F7B7-FCAF-4847-AAF7-1C452762CD88}" type="presOf" srcId="{50D43BA7-9003-496A-869B-B280D2789977}" destId="{FF7F5B5C-DCD7-4AD4-8F26-8E413C29141A}" srcOrd="0" destOrd="0" presId="urn:microsoft.com/office/officeart/2005/8/layout/cycle4"/>
    <dgm:cxn modelId="{5F1328BF-7A29-4559-999A-365159DF7405}" srcId="{19C348C6-7DFD-4ED9-B682-5699CCD6E103}" destId="{9B21F07E-4D57-4E50-AF6C-737D3122AEAA}" srcOrd="1" destOrd="0" parTransId="{7CE83135-D2C5-40B4-BBE0-7EDA2385DF43}" sibTransId="{5FF42D5C-8B2A-47A5-8926-C1359E4FA2AB}"/>
    <dgm:cxn modelId="{C4ADC5C1-B6DC-4136-8608-D59C63EB5550}" type="presOf" srcId="{B8EEB7AE-E494-4E3A-9BAA-ABDA352E0371}" destId="{781A30C8-1314-41D8-86DB-5C07F4D58208}" srcOrd="0" destOrd="0" presId="urn:microsoft.com/office/officeart/2005/8/layout/cycle4"/>
    <dgm:cxn modelId="{0A5FA6C6-371F-4798-BC45-554CEBAF80F2}" type="presOf" srcId="{FB702E1F-6BFC-4DA5-8270-6162DE8A1A1A}" destId="{EA8A15B0-7286-4286-8650-E85CE159CCCF}" srcOrd="0" destOrd="1" presId="urn:microsoft.com/office/officeart/2005/8/layout/cycle4"/>
    <dgm:cxn modelId="{B6CBD6C8-B11A-4963-B9F4-98FDA12C9344}" type="presOf" srcId="{BE017083-89CC-4811-A490-65E635E3F500}" destId="{EA8A15B0-7286-4286-8650-E85CE159CCCF}" srcOrd="0" destOrd="0" presId="urn:microsoft.com/office/officeart/2005/8/layout/cycle4"/>
    <dgm:cxn modelId="{F50C53CB-DB83-44B3-8305-A9257C06FFF4}" type="presOf" srcId="{9B21F07E-4D57-4E50-AF6C-737D3122AEAA}" destId="{76E7E231-27C3-4FB5-A445-EB59A077FC37}" srcOrd="1" destOrd="1" presId="urn:microsoft.com/office/officeart/2005/8/layout/cycle4"/>
    <dgm:cxn modelId="{64005AE3-7395-49D5-8BF2-F8C6E3011B53}" srcId="{50D43BA7-9003-496A-869B-B280D2789977}" destId="{C526A574-4663-418D-933F-27C12B2A57CA}" srcOrd="0" destOrd="0" parTransId="{6D0D5831-FC3B-4C15-9FAA-7387A4B5DD43}" sibTransId="{B32D49D8-7866-40EC-8D68-9E164EAB7802}"/>
    <dgm:cxn modelId="{FDCABFF0-EF0F-43DA-8F04-87A53A13A77E}" type="presOf" srcId="{6285F23C-4AC2-4CCF-B3BE-B48F6A1B4C4F}" destId="{D41C6275-FAA9-45A0-BC66-454E48A393C5}" srcOrd="0" destOrd="2" presId="urn:microsoft.com/office/officeart/2005/8/layout/cycle4"/>
    <dgm:cxn modelId="{6B82B1F9-B51B-44C5-BDB7-28627B756424}" type="presOf" srcId="{FB702E1F-6BFC-4DA5-8270-6162DE8A1A1A}" destId="{7C107B86-BC39-4E4E-8DC4-820DE05C793D}" srcOrd="1" destOrd="1" presId="urn:microsoft.com/office/officeart/2005/8/layout/cycle4"/>
    <dgm:cxn modelId="{E2F0CB1A-6C46-468A-AC58-85449E4640A2}" type="presParOf" srcId="{F5801E85-AD26-456E-84B5-A4A81A9BF52C}" destId="{3D5A16F5-3AB4-4F01-85C2-DA85E4576E6C}" srcOrd="0" destOrd="0" presId="urn:microsoft.com/office/officeart/2005/8/layout/cycle4"/>
    <dgm:cxn modelId="{96E4F76E-A0D3-411B-A718-6FD2C9F4CB31}" type="presParOf" srcId="{3D5A16F5-3AB4-4F01-85C2-DA85E4576E6C}" destId="{BEF76136-8D9C-446B-AA35-EEA8313DC73C}" srcOrd="0" destOrd="0" presId="urn:microsoft.com/office/officeart/2005/8/layout/cycle4"/>
    <dgm:cxn modelId="{072A61EE-10E0-4266-B37B-4724986F02F0}" type="presParOf" srcId="{BEF76136-8D9C-446B-AA35-EEA8313DC73C}" destId="{B82C4261-1F94-4185-AF77-E86F940CDDA9}" srcOrd="0" destOrd="0" presId="urn:microsoft.com/office/officeart/2005/8/layout/cycle4"/>
    <dgm:cxn modelId="{0ED321B8-B509-4D30-A48E-FD7767D4111A}" type="presParOf" srcId="{BEF76136-8D9C-446B-AA35-EEA8313DC73C}" destId="{4533FEB2-1F0E-4342-919E-0B5B9DF25EF2}" srcOrd="1" destOrd="0" presId="urn:microsoft.com/office/officeart/2005/8/layout/cycle4"/>
    <dgm:cxn modelId="{CC7F5EDF-8A2D-42CA-93AD-CB9E49595638}" type="presParOf" srcId="{3D5A16F5-3AB4-4F01-85C2-DA85E4576E6C}" destId="{D5D72E94-AB24-4665-A0F8-48771B9C935A}" srcOrd="1" destOrd="0" presId="urn:microsoft.com/office/officeart/2005/8/layout/cycle4"/>
    <dgm:cxn modelId="{E4AF676F-D553-4CC8-985F-53973F4C85BB}" type="presParOf" srcId="{D5D72E94-AB24-4665-A0F8-48771B9C935A}" destId="{EA8A15B0-7286-4286-8650-E85CE159CCCF}" srcOrd="0" destOrd="0" presId="urn:microsoft.com/office/officeart/2005/8/layout/cycle4"/>
    <dgm:cxn modelId="{575A04F2-F329-4B32-BDA2-271B37B5321A}" type="presParOf" srcId="{D5D72E94-AB24-4665-A0F8-48771B9C935A}" destId="{7C107B86-BC39-4E4E-8DC4-820DE05C793D}" srcOrd="1" destOrd="0" presId="urn:microsoft.com/office/officeart/2005/8/layout/cycle4"/>
    <dgm:cxn modelId="{41F71C8C-0A9C-4526-B21D-66F8303F1CE2}" type="presParOf" srcId="{3D5A16F5-3AB4-4F01-85C2-DA85E4576E6C}" destId="{81D39FB6-1575-4739-A579-AD5173F615DB}" srcOrd="2" destOrd="0" presId="urn:microsoft.com/office/officeart/2005/8/layout/cycle4"/>
    <dgm:cxn modelId="{C599C7E0-BFA7-4719-A448-D8D56D52FED0}" type="presParOf" srcId="{81D39FB6-1575-4739-A579-AD5173F615DB}" destId="{D41C6275-FAA9-45A0-BC66-454E48A393C5}" srcOrd="0" destOrd="0" presId="urn:microsoft.com/office/officeart/2005/8/layout/cycle4"/>
    <dgm:cxn modelId="{B7A411C3-106C-4FB6-AD1A-DC767A3E1E77}" type="presParOf" srcId="{81D39FB6-1575-4739-A579-AD5173F615DB}" destId="{22729384-C07C-4345-8EC0-4F88F03FF5F9}" srcOrd="1" destOrd="0" presId="urn:microsoft.com/office/officeart/2005/8/layout/cycle4"/>
    <dgm:cxn modelId="{85246831-9677-4D5C-B0E1-48C258B9E481}" type="presParOf" srcId="{3D5A16F5-3AB4-4F01-85C2-DA85E4576E6C}" destId="{0CC7AD79-9EAB-4362-A00F-93A66428ECE1}" srcOrd="3" destOrd="0" presId="urn:microsoft.com/office/officeart/2005/8/layout/cycle4"/>
    <dgm:cxn modelId="{7BD4C911-84E9-40E5-814A-8B466C600183}" type="presParOf" srcId="{0CC7AD79-9EAB-4362-A00F-93A66428ECE1}" destId="{EED0B83F-A6AF-49A9-97A1-1B175BC6F569}" srcOrd="0" destOrd="0" presId="urn:microsoft.com/office/officeart/2005/8/layout/cycle4"/>
    <dgm:cxn modelId="{1EEB926E-1670-492E-8FE6-75BF15050041}" type="presParOf" srcId="{0CC7AD79-9EAB-4362-A00F-93A66428ECE1}" destId="{76E7E231-27C3-4FB5-A445-EB59A077FC37}" srcOrd="1" destOrd="0" presId="urn:microsoft.com/office/officeart/2005/8/layout/cycle4"/>
    <dgm:cxn modelId="{BA8B38CE-835E-4E96-AFBC-503A8E0A674D}" type="presParOf" srcId="{3D5A16F5-3AB4-4F01-85C2-DA85E4576E6C}" destId="{50E04AB6-E9C7-4229-9311-68D25FD4080E}" srcOrd="4" destOrd="0" presId="urn:microsoft.com/office/officeart/2005/8/layout/cycle4"/>
    <dgm:cxn modelId="{699B4723-959F-4146-8504-D8FD9BD82755}" type="presParOf" srcId="{F5801E85-AD26-456E-84B5-A4A81A9BF52C}" destId="{338E6428-B73C-4B45-AB5B-AA936EC7186C}" srcOrd="1" destOrd="0" presId="urn:microsoft.com/office/officeart/2005/8/layout/cycle4"/>
    <dgm:cxn modelId="{AD445E12-857A-4FB6-B457-5816883C6180}" type="presParOf" srcId="{338E6428-B73C-4B45-AB5B-AA936EC7186C}" destId="{FF7F5B5C-DCD7-4AD4-8F26-8E413C29141A}" srcOrd="0" destOrd="0" presId="urn:microsoft.com/office/officeart/2005/8/layout/cycle4"/>
    <dgm:cxn modelId="{18BEEBCA-85E0-419D-BB79-2267D3F268B9}" type="presParOf" srcId="{338E6428-B73C-4B45-AB5B-AA936EC7186C}" destId="{781A30C8-1314-41D8-86DB-5C07F4D58208}" srcOrd="1" destOrd="0" presId="urn:microsoft.com/office/officeart/2005/8/layout/cycle4"/>
    <dgm:cxn modelId="{630D6090-2D10-4A7C-AD17-DE90637C2E26}" type="presParOf" srcId="{338E6428-B73C-4B45-AB5B-AA936EC7186C}" destId="{86515633-5A40-439A-BBE9-0946A1FA7851}" srcOrd="2" destOrd="0" presId="urn:microsoft.com/office/officeart/2005/8/layout/cycle4"/>
    <dgm:cxn modelId="{799DF263-574A-4EF8-B2DD-B5C9BE2DD174}" type="presParOf" srcId="{338E6428-B73C-4B45-AB5B-AA936EC7186C}" destId="{37735FAA-437D-4542-B36C-FA193F5C78C5}" srcOrd="3" destOrd="0" presId="urn:microsoft.com/office/officeart/2005/8/layout/cycle4"/>
    <dgm:cxn modelId="{10743CCE-08EB-4564-9B83-A8662FBA0EF4}" type="presParOf" srcId="{338E6428-B73C-4B45-AB5B-AA936EC7186C}" destId="{A842780B-6B75-44BE-84A7-437603C50CCC}" srcOrd="4" destOrd="0" presId="urn:microsoft.com/office/officeart/2005/8/layout/cycle4"/>
    <dgm:cxn modelId="{1D21BDC8-B243-409D-88CE-F55784C321AC}" type="presParOf" srcId="{F5801E85-AD26-456E-84B5-A4A81A9BF52C}" destId="{8671FAFD-9CA9-4DD5-817A-90C41F8AC7DD}" srcOrd="2" destOrd="0" presId="urn:microsoft.com/office/officeart/2005/8/layout/cycle4"/>
    <dgm:cxn modelId="{89C80B2B-1AF2-493F-B7F4-1C96CAA464DF}" type="presParOf" srcId="{F5801E85-AD26-456E-84B5-A4A81A9BF52C}" destId="{F2633BA0-21BB-4BC0-8A59-9F8424364910}"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A40BB1-3BDE-4049-9808-59843E37DB05}">
      <dsp:nvSpPr>
        <dsp:cNvPr id="0" name=""/>
        <dsp:cNvSpPr/>
      </dsp:nvSpPr>
      <dsp:spPr>
        <a:xfrm>
          <a:off x="225742" y="0"/>
          <a:ext cx="3276600" cy="3276600"/>
        </a:xfrm>
        <a:prstGeom prst="triangl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FA53A1-CDCC-4116-8AC8-61705AF00305}">
      <dsp:nvSpPr>
        <dsp:cNvPr id="0" name=""/>
        <dsp:cNvSpPr/>
      </dsp:nvSpPr>
      <dsp:spPr>
        <a:xfrm>
          <a:off x="1864042" y="327979"/>
          <a:ext cx="2129790" cy="582364"/>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kern="1200" dirty="0"/>
            <a:t>زيادة عدد الأفراد الملتزمين بحل القضية</a:t>
          </a:r>
          <a:endParaRPr lang="en-US" sz="1400" kern="1200" dirty="0"/>
        </a:p>
      </dsp:txBody>
      <dsp:txXfrm>
        <a:off x="1892471" y="356408"/>
        <a:ext cx="2072932" cy="525506"/>
      </dsp:txXfrm>
    </dsp:sp>
    <dsp:sp modelId="{E2CC36C1-DE43-4FCF-9AA8-6F8107BA6195}">
      <dsp:nvSpPr>
        <dsp:cNvPr id="0" name=""/>
        <dsp:cNvSpPr/>
      </dsp:nvSpPr>
      <dsp:spPr>
        <a:xfrm>
          <a:off x="1864042" y="983139"/>
          <a:ext cx="2129790" cy="582364"/>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kern="1200"/>
            <a:t>زيادة عدد الأفراد العاملين على حل القضية</a:t>
          </a:r>
          <a:endParaRPr lang="en-US" sz="1400" kern="1200"/>
        </a:p>
      </dsp:txBody>
      <dsp:txXfrm>
        <a:off x="1892471" y="1011568"/>
        <a:ext cx="2072932" cy="525506"/>
      </dsp:txXfrm>
    </dsp:sp>
    <dsp:sp modelId="{589F9E3E-3D11-40DE-9D5C-F828BBB7E185}">
      <dsp:nvSpPr>
        <dsp:cNvPr id="0" name=""/>
        <dsp:cNvSpPr/>
      </dsp:nvSpPr>
      <dsp:spPr>
        <a:xfrm>
          <a:off x="1864042" y="1638300"/>
          <a:ext cx="2129790" cy="582364"/>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kern="1200"/>
            <a:t>زيادة عدد الأفراد المستعدين للعمل على القضية</a:t>
          </a:r>
          <a:endParaRPr lang="en-US" sz="1400" kern="1200"/>
        </a:p>
      </dsp:txBody>
      <dsp:txXfrm>
        <a:off x="1892471" y="1666729"/>
        <a:ext cx="2072932" cy="525506"/>
      </dsp:txXfrm>
    </dsp:sp>
    <dsp:sp modelId="{8A69FADA-0BAB-4FBD-A93C-E384510B8F27}">
      <dsp:nvSpPr>
        <dsp:cNvPr id="0" name=""/>
        <dsp:cNvSpPr/>
      </dsp:nvSpPr>
      <dsp:spPr>
        <a:xfrm>
          <a:off x="1864042" y="2293460"/>
          <a:ext cx="2129790" cy="582364"/>
        </a:xfrm>
        <a:prstGeom prst="round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kern="1200"/>
            <a:t>زيادة عدد الأفراد الواعين بالقضية</a:t>
          </a:r>
          <a:endParaRPr lang="en-US" sz="1400" kern="1200"/>
        </a:p>
      </dsp:txBody>
      <dsp:txXfrm>
        <a:off x="1892471" y="2321889"/>
        <a:ext cx="2072932" cy="5255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1C6275-FAA9-45A0-BC66-454E48A393C5}">
      <dsp:nvSpPr>
        <dsp:cNvPr id="0" name=""/>
        <dsp:cNvSpPr/>
      </dsp:nvSpPr>
      <dsp:spPr>
        <a:xfrm>
          <a:off x="4460451" y="1781387"/>
          <a:ext cx="4148996" cy="2144096"/>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0" tIns="0" rIns="0" bIns="274320" numCol="1" spcCol="1270" anchor="b" anchorCtr="0">
          <a:noAutofit/>
        </a:bodyPr>
        <a:lstStyle/>
        <a:p>
          <a:pPr marL="114300" lvl="1" indent="-114300" algn="r" defTabSz="622300" rtl="1">
            <a:lnSpc>
              <a:spcPct val="90000"/>
            </a:lnSpc>
            <a:spcBef>
              <a:spcPct val="0"/>
            </a:spcBef>
            <a:spcAft>
              <a:spcPct val="15000"/>
            </a:spcAft>
            <a:buNone/>
          </a:pPr>
          <a:r>
            <a:rPr lang="ar-SA" sz="1400" b="1" kern="1200" dirty="0"/>
            <a:t>المخرج المتوقع: خطة عمل تفصيلية: نوع النشاط،</a:t>
          </a:r>
          <a:endParaRPr lang="en-US" sz="1400" b="1" kern="1200" dirty="0"/>
        </a:p>
        <a:p>
          <a:pPr marL="114300" lvl="1" indent="-114300" algn="r" defTabSz="622300" rtl="1">
            <a:lnSpc>
              <a:spcPct val="90000"/>
            </a:lnSpc>
            <a:spcBef>
              <a:spcPct val="0"/>
            </a:spcBef>
            <a:spcAft>
              <a:spcPct val="15000"/>
            </a:spcAft>
            <a:buNone/>
          </a:pPr>
          <a:r>
            <a:rPr lang="ar-SA" sz="1400" b="1" kern="1200" dirty="0"/>
            <a:t> الجمهور أو الفئة المستهدفة، الأشخاص القائمين على التنفيذ، المكان، الزمان تحضير المحتوى، وكيفية الإعلان عن النشاط والجهات الشريكة وكيفية توفير الاحتياجات الأخرى للنشاط</a:t>
          </a:r>
          <a:endParaRPr lang="en-US" sz="1400" b="1" kern="1200" dirty="0"/>
        </a:p>
        <a:p>
          <a:pPr marL="114300" lvl="1" indent="-114300" algn="r" defTabSz="533400" rtl="1">
            <a:lnSpc>
              <a:spcPct val="90000"/>
            </a:lnSpc>
            <a:spcBef>
              <a:spcPct val="0"/>
            </a:spcBef>
            <a:spcAft>
              <a:spcPct val="15000"/>
            </a:spcAft>
            <a:buNone/>
          </a:pPr>
          <a:r>
            <a:rPr lang="ar-SA" sz="1200" kern="1200" dirty="0"/>
            <a:t> </a:t>
          </a:r>
          <a:endParaRPr lang="en-US" sz="1200" kern="1200" dirty="0"/>
        </a:p>
      </dsp:txBody>
      <dsp:txXfrm>
        <a:off x="5752249" y="2364510"/>
        <a:ext cx="2810099" cy="1513874"/>
      </dsp:txXfrm>
    </dsp:sp>
    <dsp:sp modelId="{EED0B83F-A6AF-49A9-97A1-1B175BC6F569}">
      <dsp:nvSpPr>
        <dsp:cNvPr id="0" name=""/>
        <dsp:cNvSpPr/>
      </dsp:nvSpPr>
      <dsp:spPr>
        <a:xfrm>
          <a:off x="167153" y="1784535"/>
          <a:ext cx="3849710" cy="2280327"/>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t" anchorCtr="0">
          <a:noAutofit/>
        </a:bodyPr>
        <a:lstStyle/>
        <a:p>
          <a:pPr marL="114300" lvl="1" indent="-114300" algn="r" defTabSz="577850" rtl="1">
            <a:lnSpc>
              <a:spcPct val="90000"/>
            </a:lnSpc>
            <a:spcBef>
              <a:spcPct val="0"/>
            </a:spcBef>
            <a:spcAft>
              <a:spcPct val="15000"/>
            </a:spcAft>
            <a:buFontTx/>
            <a:buNone/>
          </a:pPr>
          <a:r>
            <a:rPr lang="ar-SA" sz="1300" b="1" kern="1200" dirty="0"/>
            <a:t>المخرج المتوقع: القيام بتوفير متطلبات خطة العمل التفصيلية وعقد النشاط والحصول على تقييم المشاركين  ومن ثم رفع تقرير عن النشاط للقائمين علية  </a:t>
          </a:r>
          <a:endParaRPr lang="en-US" sz="1300" b="1" kern="1200" dirty="0"/>
        </a:p>
        <a:p>
          <a:pPr marL="114300" lvl="1" indent="-114300" algn="r" defTabSz="577850" rtl="1">
            <a:lnSpc>
              <a:spcPct val="90000"/>
            </a:lnSpc>
            <a:spcBef>
              <a:spcPct val="0"/>
            </a:spcBef>
            <a:spcAft>
              <a:spcPct val="15000"/>
            </a:spcAft>
            <a:buFontTx/>
            <a:buNone/>
          </a:pPr>
          <a:r>
            <a:rPr lang="ar-SA" sz="1300" b="1" kern="1200" dirty="0"/>
            <a:t> </a:t>
          </a:r>
          <a:endParaRPr lang="en-US" sz="1300" b="1" kern="1200" dirty="0"/>
        </a:p>
      </dsp:txBody>
      <dsp:txXfrm>
        <a:off x="217244" y="2404707"/>
        <a:ext cx="2594615" cy="1610063"/>
      </dsp:txXfrm>
    </dsp:sp>
    <dsp:sp modelId="{EA8A15B0-7286-4286-8650-E85CE159CCCF}">
      <dsp:nvSpPr>
        <dsp:cNvPr id="0" name=""/>
        <dsp:cNvSpPr/>
      </dsp:nvSpPr>
      <dsp:spPr>
        <a:xfrm>
          <a:off x="4418259" y="-295528"/>
          <a:ext cx="4215036" cy="1759792"/>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r" defTabSz="622300" rtl="1">
            <a:lnSpc>
              <a:spcPct val="90000"/>
            </a:lnSpc>
            <a:spcBef>
              <a:spcPct val="0"/>
            </a:spcBef>
            <a:spcAft>
              <a:spcPct val="15000"/>
            </a:spcAft>
            <a:buNone/>
          </a:pPr>
          <a:r>
            <a:rPr lang="ar-SA" sz="1400" b="1" kern="1200" dirty="0"/>
            <a:t>المخرج المتوقع: تحديد القضية التوعوية التي تعنى بها المؤسسة واسبابها والفئات ذات العلاقة بها والأهداف التوعوية المنشودة التي يمكن وأنواع الأنشطة التي يمكن القيام بها</a:t>
          </a:r>
          <a:endParaRPr lang="en-US" sz="1400" b="1" kern="1200" dirty="0"/>
        </a:p>
        <a:p>
          <a:pPr marL="114300" lvl="1" indent="-114300" algn="r" defTabSz="622300" rtl="1">
            <a:lnSpc>
              <a:spcPct val="90000"/>
            </a:lnSpc>
            <a:spcBef>
              <a:spcPct val="0"/>
            </a:spcBef>
            <a:spcAft>
              <a:spcPct val="15000"/>
            </a:spcAft>
            <a:buNone/>
          </a:pPr>
          <a:r>
            <a:rPr lang="ar-SA" sz="1400" b="1" kern="1200" dirty="0"/>
            <a:t>لتحقيق الأهداف ضمن رؤية المؤسسة ومقدراتها</a:t>
          </a:r>
          <a:endParaRPr lang="en-US" sz="1400" b="1" kern="1200" dirty="0"/>
        </a:p>
      </dsp:txBody>
      <dsp:txXfrm>
        <a:off x="5721427" y="-256871"/>
        <a:ext cx="2873211" cy="1242530"/>
      </dsp:txXfrm>
    </dsp:sp>
    <dsp:sp modelId="{B82C4261-1F94-4185-AF77-E86F940CDDA9}">
      <dsp:nvSpPr>
        <dsp:cNvPr id="0" name=""/>
        <dsp:cNvSpPr/>
      </dsp:nvSpPr>
      <dsp:spPr>
        <a:xfrm>
          <a:off x="178868" y="-331477"/>
          <a:ext cx="3894063" cy="1795735"/>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r" defTabSz="622300" rtl="1">
            <a:lnSpc>
              <a:spcPct val="90000"/>
            </a:lnSpc>
            <a:spcBef>
              <a:spcPct val="0"/>
            </a:spcBef>
            <a:spcAft>
              <a:spcPct val="15000"/>
            </a:spcAft>
            <a:buNone/>
          </a:pPr>
          <a:r>
            <a:rPr lang="ar-SA" sz="1400" b="1" kern="1200" dirty="0"/>
            <a:t>المخرج المتوقع: قياس نقاط الضعف والقوة في تنفيذ النشاط وأثاره أي التغيير الحاصل على أراء وتوجهات وممارسات الجمهور المشارك في النشاط قياسا بالأهداف المحددة سلفا</a:t>
          </a:r>
          <a:endParaRPr lang="en-US" sz="1400" b="1" kern="1200" dirty="0"/>
        </a:p>
      </dsp:txBody>
      <dsp:txXfrm>
        <a:off x="218314" y="-292031"/>
        <a:ext cx="2646952" cy="1267909"/>
      </dsp:txXfrm>
    </dsp:sp>
    <dsp:sp modelId="{FF7F5B5C-DCD7-4AD4-8F26-8E413C29141A}">
      <dsp:nvSpPr>
        <dsp:cNvPr id="0" name=""/>
        <dsp:cNvSpPr/>
      </dsp:nvSpPr>
      <dsp:spPr>
        <a:xfrm>
          <a:off x="2518227" y="97324"/>
          <a:ext cx="1690481" cy="1575332"/>
        </a:xfrm>
        <a:prstGeom prst="pieWedg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ar-SA" sz="1900" kern="1200" dirty="0"/>
            <a:t>4. مرحلة التقييم</a:t>
          </a:r>
          <a:endParaRPr lang="en-US" sz="1900" kern="1200" dirty="0"/>
        </a:p>
      </dsp:txBody>
      <dsp:txXfrm>
        <a:off x="3013357" y="558728"/>
        <a:ext cx="1195351" cy="1113928"/>
      </dsp:txXfrm>
    </dsp:sp>
    <dsp:sp modelId="{781A30C8-1314-41D8-86DB-5C07F4D58208}">
      <dsp:nvSpPr>
        <dsp:cNvPr id="0" name=""/>
        <dsp:cNvSpPr/>
      </dsp:nvSpPr>
      <dsp:spPr>
        <a:xfrm rot="5400000">
          <a:off x="4316606" y="42560"/>
          <a:ext cx="1647800" cy="1745835"/>
        </a:xfrm>
        <a:prstGeom prst="pieWedg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rtl="1">
            <a:lnSpc>
              <a:spcPct val="90000"/>
            </a:lnSpc>
            <a:spcBef>
              <a:spcPct val="0"/>
            </a:spcBef>
            <a:spcAft>
              <a:spcPct val="35000"/>
            </a:spcAft>
            <a:buNone/>
          </a:pPr>
          <a:r>
            <a:rPr lang="ar-SA" sz="1600" kern="1200" dirty="0"/>
            <a:t>1</a:t>
          </a:r>
          <a:r>
            <a:rPr lang="ar-SA" sz="2000" kern="1200" dirty="0"/>
            <a:t>. </a:t>
          </a:r>
          <a:r>
            <a:rPr lang="ar-SA" sz="1800" kern="1200" dirty="0"/>
            <a:t>مرحلة التشخيص</a:t>
          </a:r>
          <a:endParaRPr lang="en-US" sz="1600" kern="1200" dirty="0"/>
        </a:p>
      </dsp:txBody>
      <dsp:txXfrm rot="-5400000">
        <a:off x="4267589" y="574206"/>
        <a:ext cx="1234492" cy="1165171"/>
      </dsp:txXfrm>
    </dsp:sp>
    <dsp:sp modelId="{86515633-5A40-439A-BBE9-0946A1FA7851}">
      <dsp:nvSpPr>
        <dsp:cNvPr id="0" name=""/>
        <dsp:cNvSpPr/>
      </dsp:nvSpPr>
      <dsp:spPr>
        <a:xfrm rot="10800000">
          <a:off x="4315253" y="1860806"/>
          <a:ext cx="1668209" cy="1611009"/>
        </a:xfrm>
        <a:prstGeom prst="pieWedg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t" anchorCtr="0">
          <a:noAutofit/>
        </a:bodyPr>
        <a:lstStyle/>
        <a:p>
          <a:pPr marL="0" lvl="0" indent="0" algn="ctr" defTabSz="577850" rtl="1">
            <a:lnSpc>
              <a:spcPct val="90000"/>
            </a:lnSpc>
            <a:spcBef>
              <a:spcPct val="0"/>
            </a:spcBef>
            <a:spcAft>
              <a:spcPct val="35000"/>
            </a:spcAft>
            <a:buNone/>
          </a:pPr>
          <a:r>
            <a:rPr lang="ar-SA" sz="1300" kern="1200" dirty="0"/>
            <a:t>2</a:t>
          </a:r>
          <a:r>
            <a:rPr lang="ar-SA" sz="2000" kern="1200" dirty="0"/>
            <a:t>. مرحلة التخطيط </a:t>
          </a:r>
          <a:endParaRPr lang="en-US" sz="2000" kern="1200" dirty="0"/>
        </a:p>
      </dsp:txBody>
      <dsp:txXfrm rot="10800000">
        <a:off x="4315253" y="1860806"/>
        <a:ext cx="1179602" cy="1139155"/>
      </dsp:txXfrm>
    </dsp:sp>
    <dsp:sp modelId="{37735FAA-437D-4542-B36C-FA193F5C78C5}">
      <dsp:nvSpPr>
        <dsp:cNvPr id="0" name=""/>
        <dsp:cNvSpPr/>
      </dsp:nvSpPr>
      <dsp:spPr>
        <a:xfrm rot="16200000">
          <a:off x="2517360" y="1846526"/>
          <a:ext cx="1654996" cy="1650013"/>
        </a:xfrm>
        <a:prstGeom prst="pieWedg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ar-SA" sz="1900" kern="1200" dirty="0"/>
            <a:t>3. مرحلة التنفيذ</a:t>
          </a:r>
          <a:endParaRPr lang="en-US" sz="1900" kern="1200" dirty="0"/>
        </a:p>
      </dsp:txBody>
      <dsp:txXfrm rot="5400000">
        <a:off x="3003130" y="1844035"/>
        <a:ext cx="1166735" cy="1170259"/>
      </dsp:txXfrm>
    </dsp:sp>
    <dsp:sp modelId="{8671FAFD-9CA9-4DD5-817A-90C41F8AC7DD}">
      <dsp:nvSpPr>
        <dsp:cNvPr id="0" name=""/>
        <dsp:cNvSpPr/>
      </dsp:nvSpPr>
      <dsp:spPr>
        <a:xfrm>
          <a:off x="3917992" y="1463685"/>
          <a:ext cx="549663" cy="477967"/>
        </a:xfrm>
        <a:prstGeom prst="circularArrow">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F2633BA0-21BB-4BC0-8A59-9F8424364910}">
      <dsp:nvSpPr>
        <dsp:cNvPr id="0" name=""/>
        <dsp:cNvSpPr/>
      </dsp:nvSpPr>
      <dsp:spPr>
        <a:xfrm rot="10800000">
          <a:off x="3908647" y="1677100"/>
          <a:ext cx="549663" cy="477967"/>
        </a:xfrm>
        <a:prstGeom prst="circularArrow">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13A79D-6AEC-4EE3-9558-E522E688CA2F}" type="datetimeFigureOut">
              <a:rPr lang="en-US" smtClean="0"/>
              <a:t>02/10/2020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88C18-D731-4C7A-8188-A2005AAF5B62}" type="slidenum">
              <a:rPr lang="en-US" smtClean="0"/>
              <a:t>‹#›</a:t>
            </a:fld>
            <a:endParaRPr lang="en-US"/>
          </a:p>
        </p:txBody>
      </p:sp>
    </p:spTree>
    <p:extLst>
      <p:ext uri="{BB962C8B-B14F-4D97-AF65-F5344CB8AC3E}">
        <p14:creationId xmlns:p14="http://schemas.microsoft.com/office/powerpoint/2010/main" val="1140675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288C18-D731-4C7A-8188-A2005AAF5B62}" type="slidenum">
              <a:rPr lang="en-US" smtClean="0"/>
              <a:t>11</a:t>
            </a:fld>
            <a:endParaRPr lang="en-US"/>
          </a:p>
        </p:txBody>
      </p:sp>
    </p:spTree>
    <p:extLst>
      <p:ext uri="{BB962C8B-B14F-4D97-AF65-F5344CB8AC3E}">
        <p14:creationId xmlns:p14="http://schemas.microsoft.com/office/powerpoint/2010/main" val="3185431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1DF61C-0BC0-4150-A412-9F11453DE9A9}"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974241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E326D2-9D67-443D-B4C9-F19ADF4B67B8}"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70014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28B3D7-97B1-404F-A66F-7534A5624CA9}"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493897-9E44-4496-A56E-0B68D43C07C5}"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06708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515436A-3181-4CED-BF3B-45BA53179C07}"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6923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D3356B0-2633-47D5-BA33-4BBCB1CD5E1A}"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493897-9E44-4496-A56E-0B68D43C07C5}"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72069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47765D7-8AAE-449F-B1A2-6C95437FF30A}"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5289649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8C2508-486B-443A-A3B2-EC12340DD556}"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2194178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067953-AFC3-4AA5-970E-674BDE4E6F88}"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533475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7AF2B5-0833-42FD-ABCF-336A9AA30BA1}"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902540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9C01217-71CC-4EBC-9484-35B3D81B3ADD}" type="datetime1">
              <a:rPr lang="en-US" smtClean="0"/>
              <a:t>02/10/2020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265230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ED6344-B562-4618-B9D1-ABBD336F2B12}"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353691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574DECA-2559-40AC-89A7-4D74264D6565}" type="datetime1">
              <a:rPr lang="en-US" smtClean="0"/>
              <a:t>02/10/2020</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2737317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3065700-1232-42D6-8F88-9943260C9E7D}" type="datetime1">
              <a:rPr lang="en-US" smtClean="0"/>
              <a:t>02/10/2020</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181224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12A192-D10C-4BF9-A881-EE556B14B98F}" type="datetime1">
              <a:rPr lang="en-US" smtClean="0"/>
              <a:t>02/10/2020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2754483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5D57837-D363-401E-A259-0D12DF80FEF9}"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730480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7479D3-C439-4A14-9DE6-0CFA02CD9723}" type="datetime1">
              <a:rPr lang="en-US" smtClean="0"/>
              <a:t>02/10/2020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C493897-9E44-4496-A56E-0B68D43C07C5}" type="slidenum">
              <a:rPr lang="en-US" smtClean="0"/>
              <a:t>‹#›</a:t>
            </a:fld>
            <a:endParaRPr lang="en-US"/>
          </a:p>
        </p:txBody>
      </p:sp>
    </p:spTree>
    <p:extLst>
      <p:ext uri="{BB962C8B-B14F-4D97-AF65-F5344CB8AC3E}">
        <p14:creationId xmlns:p14="http://schemas.microsoft.com/office/powerpoint/2010/main" val="477743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8315E08-BF1F-4DC8-97B9-6F77D6511BA6}" type="datetime1">
              <a:rPr lang="en-US" smtClean="0"/>
              <a:t>02/10/2020</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C493897-9E44-4496-A56E-0B68D43C07C5}" type="slidenum">
              <a:rPr lang="en-US" smtClean="0"/>
              <a:t>‹#›</a:t>
            </a:fld>
            <a:endParaRPr lang="en-US"/>
          </a:p>
        </p:txBody>
      </p:sp>
    </p:spTree>
    <p:extLst>
      <p:ext uri="{BB962C8B-B14F-4D97-AF65-F5344CB8AC3E}">
        <p14:creationId xmlns:p14="http://schemas.microsoft.com/office/powerpoint/2010/main" val="11340014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6"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3737E-8CF0-4F98-B4B7-375D8C6A528B}"/>
              </a:ext>
            </a:extLst>
          </p:cNvPr>
          <p:cNvSpPr>
            <a:spLocks noGrp="1"/>
          </p:cNvSpPr>
          <p:nvPr>
            <p:ph type="ctrTitle"/>
          </p:nvPr>
        </p:nvSpPr>
        <p:spPr>
          <a:xfrm>
            <a:off x="1769424" y="3104375"/>
            <a:ext cx="9298417" cy="1790290"/>
          </a:xfrm>
        </p:spPr>
        <p:txBody>
          <a:bodyPr>
            <a:normAutofit fontScale="90000"/>
          </a:bodyPr>
          <a:lstStyle/>
          <a:p>
            <a:pPr algn="ctr" rtl="1"/>
            <a:r>
              <a:rPr lang="ar-SA" sz="3600" b="1" dirty="0"/>
              <a:t>الحزمة الارشادية </a:t>
            </a:r>
            <a:br>
              <a:rPr lang="ar-SA" sz="3600" b="1" dirty="0"/>
            </a:br>
            <a:r>
              <a:rPr lang="ar-SA" sz="3600" b="1" dirty="0"/>
              <a:t>الخاصة بالأنشطة التوعوية للمؤسسات القاعدية في منطقة السموع</a:t>
            </a:r>
            <a:br>
              <a:rPr lang="ar-SA" sz="4000" dirty="0"/>
            </a:br>
            <a:br>
              <a:rPr lang="ar-SA" sz="4000" dirty="0"/>
            </a:br>
            <a:r>
              <a:rPr lang="ar-SA" sz="2000" b="1" dirty="0"/>
              <a:t>ضمن مشروع تمكين بلدية السموع لخدمة المناطق المحيطة بعا بما فيها المسماة (ج) بدعم من الاتحاد الأوروبي وبالشراكة بين بلدية السموع ومركز التعليم المستمر/جامعة </a:t>
            </a:r>
            <a:r>
              <a:rPr lang="ar-SA" sz="800" b="1" dirty="0"/>
              <a:t>ا</a:t>
            </a:r>
            <a:r>
              <a:rPr lang="ar-SA" sz="2200" b="1" dirty="0"/>
              <a:t>لقدس</a:t>
            </a:r>
            <a:endParaRPr lang="en-US" sz="4000" dirty="0"/>
          </a:p>
        </p:txBody>
      </p:sp>
      <p:sp>
        <p:nvSpPr>
          <p:cNvPr id="3" name="Subtitle 2">
            <a:extLst>
              <a:ext uri="{FF2B5EF4-FFF2-40B4-BE49-F238E27FC236}">
                <a16:creationId xmlns:a16="http://schemas.microsoft.com/office/drawing/2014/main" id="{79567F93-BE2E-493B-ACC5-1EDAD286C541}"/>
              </a:ext>
            </a:extLst>
          </p:cNvPr>
          <p:cNvSpPr>
            <a:spLocks noGrp="1"/>
          </p:cNvSpPr>
          <p:nvPr>
            <p:ph type="subTitle" idx="1"/>
          </p:nvPr>
        </p:nvSpPr>
        <p:spPr>
          <a:xfrm>
            <a:off x="2088096" y="5896251"/>
            <a:ext cx="9499643" cy="488514"/>
          </a:xfrm>
        </p:spPr>
        <p:txBody>
          <a:bodyPr>
            <a:normAutofit lnSpcReduction="10000"/>
          </a:bodyPr>
          <a:lstStyle/>
          <a:p>
            <a:pPr algn="ctr"/>
            <a:r>
              <a:rPr lang="ar-SA" sz="2800" b="1" dirty="0"/>
              <a:t>6/2/2020</a:t>
            </a:r>
            <a:endParaRPr lang="en-US" sz="2800" b="1" dirty="0"/>
          </a:p>
        </p:txBody>
      </p:sp>
      <p:sp>
        <p:nvSpPr>
          <p:cNvPr id="7" name="Slide Number Placeholder 6">
            <a:extLst>
              <a:ext uri="{FF2B5EF4-FFF2-40B4-BE49-F238E27FC236}">
                <a16:creationId xmlns:a16="http://schemas.microsoft.com/office/drawing/2014/main" id="{47EA6EF7-E582-424F-9643-1263C639DB33}"/>
              </a:ext>
            </a:extLst>
          </p:cNvPr>
          <p:cNvSpPr>
            <a:spLocks noGrp="1"/>
          </p:cNvSpPr>
          <p:nvPr>
            <p:ph type="sldNum" sz="quarter" idx="12"/>
          </p:nvPr>
        </p:nvSpPr>
        <p:spPr/>
        <p:txBody>
          <a:bodyPr/>
          <a:lstStyle/>
          <a:p>
            <a:fld id="{EC493897-9E44-4496-A56E-0B68D43C07C5}" type="slidenum">
              <a:rPr lang="en-US" smtClean="0"/>
              <a:t>1</a:t>
            </a:fld>
            <a:endParaRPr lang="en-US"/>
          </a:p>
        </p:txBody>
      </p:sp>
      <p:pic>
        <p:nvPicPr>
          <p:cNvPr id="6" name="Picture 5">
            <a:extLst>
              <a:ext uri="{FF2B5EF4-FFF2-40B4-BE49-F238E27FC236}">
                <a16:creationId xmlns:a16="http://schemas.microsoft.com/office/drawing/2014/main" id="{CB918DC4-4C5C-4776-8A4C-18874F8FD9F4}"/>
              </a:ext>
            </a:extLst>
          </p:cNvPr>
          <p:cNvPicPr/>
          <p:nvPr/>
        </p:nvPicPr>
        <p:blipFill rotWithShape="1">
          <a:blip r:embed="rId2" cstate="print">
            <a:extLst>
              <a:ext uri="{28A0092B-C50C-407E-A947-70E740481C1C}">
                <a14:useLocalDpi xmlns:a14="http://schemas.microsoft.com/office/drawing/2010/main" val="0"/>
              </a:ext>
            </a:extLst>
          </a:blip>
          <a:srcRect b="84700"/>
          <a:stretch/>
        </p:blipFill>
        <p:spPr bwMode="auto">
          <a:xfrm>
            <a:off x="1311579" y="0"/>
            <a:ext cx="10670624" cy="149340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45514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A86CCC8-22A0-4246-BF70-4E4FD51898B9}"/>
              </a:ext>
            </a:extLst>
          </p:cNvPr>
          <p:cNvSpPr>
            <a:spLocks noGrp="1"/>
          </p:cNvSpPr>
          <p:nvPr>
            <p:ph type="sldNum" sz="quarter" idx="12"/>
          </p:nvPr>
        </p:nvSpPr>
        <p:spPr/>
        <p:txBody>
          <a:bodyPr/>
          <a:lstStyle/>
          <a:p>
            <a:fld id="{EC493897-9E44-4496-A56E-0B68D43C07C5}" type="slidenum">
              <a:rPr lang="en-US" smtClean="0"/>
              <a:t>10</a:t>
            </a:fld>
            <a:endParaRPr lang="en-US"/>
          </a:p>
        </p:txBody>
      </p:sp>
      <p:pic>
        <p:nvPicPr>
          <p:cNvPr id="4" name="Picture 3" descr="not what you seem to be">
            <a:extLst>
              <a:ext uri="{FF2B5EF4-FFF2-40B4-BE49-F238E27FC236}">
                <a16:creationId xmlns:a16="http://schemas.microsoft.com/office/drawing/2014/main" id="{C967B104-ED64-4DDE-8451-EB0F0A0C80F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602297" y="687897"/>
            <a:ext cx="9127222" cy="5620624"/>
          </a:xfrm>
          <a:prstGeom prst="rect">
            <a:avLst/>
          </a:prstGeom>
          <a:noFill/>
          <a:ln>
            <a:noFill/>
          </a:ln>
        </p:spPr>
      </p:pic>
    </p:spTree>
    <p:extLst>
      <p:ext uri="{BB962C8B-B14F-4D97-AF65-F5344CB8AC3E}">
        <p14:creationId xmlns:p14="http://schemas.microsoft.com/office/powerpoint/2010/main" val="4238507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9555A53-56F1-4C3D-8662-B29AEC946A48}"/>
              </a:ext>
            </a:extLst>
          </p:cNvPr>
          <p:cNvSpPr>
            <a:spLocks noGrp="1"/>
          </p:cNvSpPr>
          <p:nvPr>
            <p:ph type="sldNum" sz="quarter" idx="12"/>
          </p:nvPr>
        </p:nvSpPr>
        <p:spPr/>
        <p:txBody>
          <a:bodyPr/>
          <a:lstStyle/>
          <a:p>
            <a:fld id="{EC493897-9E44-4496-A56E-0B68D43C07C5}" type="slidenum">
              <a:rPr lang="en-US" smtClean="0"/>
              <a:t>11</a:t>
            </a:fld>
            <a:endParaRPr lang="en-US"/>
          </a:p>
        </p:txBody>
      </p:sp>
      <p:sp>
        <p:nvSpPr>
          <p:cNvPr id="8" name="Text Box 2">
            <a:extLst>
              <a:ext uri="{FF2B5EF4-FFF2-40B4-BE49-F238E27FC236}">
                <a16:creationId xmlns:a16="http://schemas.microsoft.com/office/drawing/2014/main" id="{58FFB53C-5061-4CE6-99E2-70D478E8BC2D}"/>
              </a:ext>
            </a:extLst>
          </p:cNvPr>
          <p:cNvSpPr txBox="1">
            <a:spLocks noChangeArrowheads="1"/>
          </p:cNvSpPr>
          <p:nvPr/>
        </p:nvSpPr>
        <p:spPr bwMode="auto">
          <a:xfrm>
            <a:off x="1187532" y="1650867"/>
            <a:ext cx="10105902" cy="441935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lgn="r"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عند اختيار الآليات التوعوية يتوجب الإجابة على بعض الأسئلة: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ما هي الوسائل الأكثر ملائمة لطرح القضية التوعوية التي نحن بصددها؟ </a:t>
            </a: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الهدف الرئيسي هو الوصول بأسرع وقت لأكبر نسبة من الجمهور؟</a:t>
            </a: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يتطلب الامر العمل مباشرة مع الجمهور؟ </a:t>
            </a: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يفضل التركيز على العمل الإعلامي بالوسائل التقليدية أم بالوسائل المعتمدة على التكنولوجيا؟</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ما هي أفضل وسيلة للوصول الى الفئة المستهدفة؟ </a:t>
            </a: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تعتبر الاليات المختارة مقبولة للفئة المستهدفة</a:t>
            </a:r>
            <a:r>
              <a:rPr lang="ar-SA" sz="2400" b="1" dirty="0">
                <a:solidFill>
                  <a:srgbClr val="5B9BD5"/>
                </a:solidFill>
                <a:latin typeface="Calibri" panose="020F0502020204030204" pitchFamily="34" charset="0"/>
                <a:ea typeface="Calibri" panose="020F0502020204030204" pitchFamily="34" charset="0"/>
                <a:cs typeface="Arial" panose="020B0604020202020204" pitchFamily="34" charset="0"/>
              </a:rPr>
              <a:t>؟</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يمكن الاكتفاء بالوسائل التوعوية المختارة لتحقيق التغيير المنشود؟ </a:t>
            </a: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توجد ضرورة لتبني آليات بديلة أو إضافية؟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توجد حاجة لتكثيف الانشطة من نوع معين؟ أو لفترة زمنية معينة؟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457200" marR="0" indent="-228600" algn="just" rtl="1">
              <a:lnSpc>
                <a:spcPct val="107000"/>
              </a:lnSpc>
              <a:spcBef>
                <a:spcPts val="0"/>
              </a:spcBef>
              <a:spcAft>
                <a:spcPts val="0"/>
              </a:spcAft>
            </a:pPr>
            <a:r>
              <a:rPr lang="ar-SA" sz="2400" b="1" dirty="0">
                <a:solidFill>
                  <a:srgbClr val="5B9BD5"/>
                </a:solidFill>
                <a:effectLst/>
                <a:latin typeface="Calibri" panose="020F0502020204030204" pitchFamily="34" charset="0"/>
                <a:ea typeface="Calibri" panose="020F0502020204030204" pitchFamily="34" charset="0"/>
                <a:cs typeface="Arial" panose="020B0604020202020204" pitchFamily="34" charset="0"/>
              </a:rPr>
              <a:t>هل يمكن القيام بالنشاط باستخدام الموارد البشرية والمالية المتوفرة لدى المؤسسة؟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336A8E35-CD3A-47EC-B486-BE211F602AF6}"/>
              </a:ext>
            </a:extLst>
          </p:cNvPr>
          <p:cNvSpPr txBox="1"/>
          <p:nvPr/>
        </p:nvSpPr>
        <p:spPr>
          <a:xfrm>
            <a:off x="2931226" y="691242"/>
            <a:ext cx="6329548" cy="461665"/>
          </a:xfrm>
          <a:prstGeom prst="rect">
            <a:avLst/>
          </a:prstGeom>
          <a:noFill/>
        </p:spPr>
        <p:txBody>
          <a:bodyPr wrap="square" rtlCol="0">
            <a:spAutoFit/>
          </a:bodyPr>
          <a:lstStyle/>
          <a:p>
            <a:r>
              <a:rPr lang="ar-SA" sz="2400" b="1" dirty="0">
                <a:solidFill>
                  <a:srgbClr val="C00000"/>
                </a:solidFill>
              </a:rPr>
              <a:t>العوامل المؤثرة على اختيار الآليات التوعوية </a:t>
            </a:r>
            <a:endParaRPr lang="en-US" sz="2400" b="1" dirty="0">
              <a:solidFill>
                <a:srgbClr val="C00000"/>
              </a:solidFill>
            </a:endParaRPr>
          </a:p>
        </p:txBody>
      </p:sp>
    </p:spTree>
    <p:extLst>
      <p:ext uri="{BB962C8B-B14F-4D97-AF65-F5344CB8AC3E}">
        <p14:creationId xmlns:p14="http://schemas.microsoft.com/office/powerpoint/2010/main" val="4106605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9FA9659-A901-49CB-BD53-FB3F8E90113E}"/>
              </a:ext>
            </a:extLst>
          </p:cNvPr>
          <p:cNvSpPr>
            <a:spLocks noGrp="1"/>
          </p:cNvSpPr>
          <p:nvPr>
            <p:ph type="sldNum" sz="quarter" idx="12"/>
          </p:nvPr>
        </p:nvSpPr>
        <p:spPr/>
        <p:txBody>
          <a:bodyPr/>
          <a:lstStyle/>
          <a:p>
            <a:fld id="{EC493897-9E44-4496-A56E-0B68D43C07C5}" type="slidenum">
              <a:rPr lang="en-US" smtClean="0"/>
              <a:t>12</a:t>
            </a:fld>
            <a:endParaRPr lang="en-US"/>
          </a:p>
        </p:txBody>
      </p:sp>
      <p:graphicFrame>
        <p:nvGraphicFramePr>
          <p:cNvPr id="7" name="Content Placeholder 6">
            <a:extLst>
              <a:ext uri="{FF2B5EF4-FFF2-40B4-BE49-F238E27FC236}">
                <a16:creationId xmlns:a16="http://schemas.microsoft.com/office/drawing/2014/main" id="{902197D3-0DF2-4A3A-9864-E914B185A810}"/>
              </a:ext>
            </a:extLst>
          </p:cNvPr>
          <p:cNvGraphicFramePr>
            <a:graphicFrameLocks noGrp="1"/>
          </p:cNvGraphicFramePr>
          <p:nvPr>
            <p:ph idx="1"/>
            <p:extLst>
              <p:ext uri="{D42A27DB-BD31-4B8C-83A1-F6EECF244321}">
                <p14:modId xmlns:p14="http://schemas.microsoft.com/office/powerpoint/2010/main" val="1180953577"/>
              </p:ext>
            </p:extLst>
          </p:nvPr>
        </p:nvGraphicFramePr>
        <p:xfrm>
          <a:off x="1311578" y="964735"/>
          <a:ext cx="10063893" cy="4888008"/>
        </p:xfrm>
        <a:graphic>
          <a:graphicData uri="http://schemas.openxmlformats.org/drawingml/2006/table">
            <a:tbl>
              <a:tblPr rtl="1" firstRow="1" firstCol="1" bandRow="1">
                <a:tableStyleId>{21E4AEA4-8DFA-4A89-87EB-49C32662AFE0}</a:tableStyleId>
              </a:tblPr>
              <a:tblGrid>
                <a:gridCol w="2248249">
                  <a:extLst>
                    <a:ext uri="{9D8B030D-6E8A-4147-A177-3AD203B41FA5}">
                      <a16:colId xmlns:a16="http://schemas.microsoft.com/office/drawing/2014/main" val="1898296192"/>
                    </a:ext>
                  </a:extLst>
                </a:gridCol>
                <a:gridCol w="2399557">
                  <a:extLst>
                    <a:ext uri="{9D8B030D-6E8A-4147-A177-3AD203B41FA5}">
                      <a16:colId xmlns:a16="http://schemas.microsoft.com/office/drawing/2014/main" val="4147657754"/>
                    </a:ext>
                  </a:extLst>
                </a:gridCol>
                <a:gridCol w="2744139">
                  <a:extLst>
                    <a:ext uri="{9D8B030D-6E8A-4147-A177-3AD203B41FA5}">
                      <a16:colId xmlns:a16="http://schemas.microsoft.com/office/drawing/2014/main" val="586194805"/>
                    </a:ext>
                  </a:extLst>
                </a:gridCol>
                <a:gridCol w="2671948">
                  <a:extLst>
                    <a:ext uri="{9D8B030D-6E8A-4147-A177-3AD203B41FA5}">
                      <a16:colId xmlns:a16="http://schemas.microsoft.com/office/drawing/2014/main" val="2192455371"/>
                    </a:ext>
                  </a:extLst>
                </a:gridCol>
              </a:tblGrid>
              <a:tr h="1325459">
                <a:tc>
                  <a:txBody>
                    <a:bodyPr/>
                    <a:lstStyle/>
                    <a:p>
                      <a:pPr marL="0" marR="0" algn="ctr" rtl="1">
                        <a:lnSpc>
                          <a:spcPct val="107000"/>
                        </a:lnSpc>
                        <a:spcBef>
                          <a:spcPts val="0"/>
                        </a:spcBef>
                        <a:spcAft>
                          <a:spcPts val="0"/>
                        </a:spcAft>
                      </a:pPr>
                      <a:endParaRPr lang="ar-SA" sz="3200" dirty="0">
                        <a:solidFill>
                          <a:schemeClr val="accent1">
                            <a:lumMod val="50000"/>
                          </a:schemeClr>
                        </a:solidFill>
                        <a:effectLst/>
                      </a:endParaRPr>
                    </a:p>
                    <a:p>
                      <a:pPr marL="0" marR="0" algn="ctr" rtl="1">
                        <a:lnSpc>
                          <a:spcPct val="107000"/>
                        </a:lnSpc>
                        <a:spcBef>
                          <a:spcPts val="0"/>
                        </a:spcBef>
                        <a:spcAft>
                          <a:spcPts val="0"/>
                        </a:spcAft>
                      </a:pPr>
                      <a:r>
                        <a:rPr lang="ar-SA" sz="3200" dirty="0">
                          <a:solidFill>
                            <a:schemeClr val="accent1">
                              <a:lumMod val="50000"/>
                            </a:schemeClr>
                          </a:solidFill>
                          <a:effectLst/>
                        </a:rPr>
                        <a:t>التوعية</a:t>
                      </a:r>
                    </a:p>
                    <a:p>
                      <a:pPr marL="0" marR="0" algn="ctr" rtl="1">
                        <a:lnSpc>
                          <a:spcPct val="107000"/>
                        </a:lnSpc>
                        <a:spcBef>
                          <a:spcPts val="0"/>
                        </a:spcBef>
                        <a:spcAft>
                          <a:spcPts val="0"/>
                        </a:spcAft>
                      </a:pPr>
                      <a:endParaRPr lang="en-US" sz="1600"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07000"/>
                        </a:lnSpc>
                        <a:spcBef>
                          <a:spcPts val="0"/>
                        </a:spcBef>
                        <a:spcAft>
                          <a:spcPts val="0"/>
                        </a:spcAft>
                      </a:pPr>
                      <a:endParaRPr lang="ar-SA" sz="3200" dirty="0">
                        <a:effectLst/>
                      </a:endParaRPr>
                    </a:p>
                    <a:p>
                      <a:pPr marL="0" marR="0" algn="ctr" rtl="1">
                        <a:lnSpc>
                          <a:spcPct val="107000"/>
                        </a:lnSpc>
                        <a:spcBef>
                          <a:spcPts val="0"/>
                        </a:spcBef>
                        <a:spcAft>
                          <a:spcPts val="0"/>
                        </a:spcAft>
                      </a:pPr>
                      <a:r>
                        <a:rPr lang="ar-SA" sz="3200" dirty="0">
                          <a:effectLst/>
                        </a:rPr>
                        <a:t>المناصرة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07000"/>
                        </a:lnSpc>
                        <a:spcBef>
                          <a:spcPts val="0"/>
                        </a:spcBef>
                        <a:spcAft>
                          <a:spcPts val="0"/>
                        </a:spcAft>
                      </a:pPr>
                      <a:endParaRPr lang="ar-SA" sz="3200" dirty="0">
                        <a:effectLst/>
                      </a:endParaRPr>
                    </a:p>
                    <a:p>
                      <a:pPr marL="0" marR="0" algn="ctr" rtl="1">
                        <a:lnSpc>
                          <a:spcPct val="107000"/>
                        </a:lnSpc>
                        <a:spcBef>
                          <a:spcPts val="0"/>
                        </a:spcBef>
                        <a:spcAft>
                          <a:spcPts val="0"/>
                        </a:spcAft>
                      </a:pPr>
                      <a:r>
                        <a:rPr lang="ar-SA" sz="3200" dirty="0">
                          <a:effectLst/>
                        </a:rPr>
                        <a:t>الترويج</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07000"/>
                        </a:lnSpc>
                        <a:spcBef>
                          <a:spcPts val="0"/>
                        </a:spcBef>
                        <a:spcAft>
                          <a:spcPts val="0"/>
                        </a:spcAft>
                      </a:pPr>
                      <a:endParaRPr lang="ar-SA" sz="3200" dirty="0">
                        <a:effectLst/>
                      </a:endParaRPr>
                    </a:p>
                    <a:p>
                      <a:pPr marL="0" marR="0" algn="ctr" rtl="1">
                        <a:lnSpc>
                          <a:spcPct val="107000"/>
                        </a:lnSpc>
                        <a:spcBef>
                          <a:spcPts val="0"/>
                        </a:spcBef>
                        <a:spcAft>
                          <a:spcPts val="0"/>
                        </a:spcAft>
                      </a:pPr>
                      <a:r>
                        <a:rPr lang="ar-SA" sz="3200" dirty="0">
                          <a:effectLst/>
                        </a:rPr>
                        <a:t>بناء القدرات</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55103012"/>
                  </a:ext>
                </a:extLst>
              </a:tr>
              <a:tr h="3562549">
                <a:tc>
                  <a:txBody>
                    <a:bodyPr/>
                    <a:lstStyle/>
                    <a:p>
                      <a:pPr marL="0" marR="0" algn="r" rtl="1">
                        <a:lnSpc>
                          <a:spcPct val="107000"/>
                        </a:lnSpc>
                        <a:spcBef>
                          <a:spcPts val="0"/>
                        </a:spcBef>
                        <a:spcAft>
                          <a:spcPts val="0"/>
                        </a:spcAft>
                      </a:pPr>
                      <a:endParaRPr lang="ar-SA" sz="1800" dirty="0">
                        <a:solidFill>
                          <a:schemeClr val="accent1">
                            <a:lumMod val="50000"/>
                          </a:schemeClr>
                        </a:solidFill>
                        <a:effectLst/>
                      </a:endParaRPr>
                    </a:p>
                    <a:p>
                      <a:pPr marL="0" marR="0" algn="r" rtl="1">
                        <a:lnSpc>
                          <a:spcPct val="107000"/>
                        </a:lnSpc>
                        <a:spcBef>
                          <a:spcPts val="0"/>
                        </a:spcBef>
                        <a:spcAft>
                          <a:spcPts val="0"/>
                        </a:spcAft>
                      </a:pPr>
                      <a:r>
                        <a:rPr lang="ar-SA" sz="1800" dirty="0">
                          <a:solidFill>
                            <a:schemeClr val="accent1">
                              <a:lumMod val="50000"/>
                            </a:schemeClr>
                          </a:solidFill>
                          <a:effectLst/>
                        </a:rPr>
                        <a:t>إلقاء الضوء على قضية ما أو إثارة انتباه الجمهور إلى مسألة أو ممارسات معينة بهدف التأثير عليهم وإحداث التغيير في الممارسات أو السلوك</a:t>
                      </a:r>
                      <a:endParaRPr lang="en-US" sz="1800" dirty="0">
                        <a:solidFill>
                          <a:schemeClr val="accent1">
                            <a:lumMod val="50000"/>
                          </a:schemeClr>
                        </a:solidFill>
                        <a:effectLst/>
                      </a:endParaRPr>
                    </a:p>
                    <a:p>
                      <a:pPr marL="0" marR="0" algn="ctr" rtl="1">
                        <a:lnSpc>
                          <a:spcPct val="107000"/>
                        </a:lnSpc>
                        <a:spcBef>
                          <a:spcPts val="0"/>
                        </a:spcBef>
                        <a:spcAft>
                          <a:spcPts val="0"/>
                        </a:spcAft>
                      </a:pPr>
                      <a:r>
                        <a:rPr lang="ar-SA" sz="1800" dirty="0">
                          <a:solidFill>
                            <a:schemeClr val="accent1">
                              <a:lumMod val="50000"/>
                            </a:schemeClr>
                          </a:solidFill>
                          <a:effectLst/>
                        </a:rPr>
                        <a:t> </a:t>
                      </a:r>
                      <a:endParaRPr lang="en-US" sz="1800"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endParaRPr lang="ar-SA" sz="1800" dirty="0">
                        <a:effectLst/>
                      </a:endParaRPr>
                    </a:p>
                    <a:p>
                      <a:pPr marL="0" marR="0" algn="r" rtl="1">
                        <a:lnSpc>
                          <a:spcPct val="107000"/>
                        </a:lnSpc>
                        <a:spcBef>
                          <a:spcPts val="0"/>
                        </a:spcBef>
                        <a:spcAft>
                          <a:spcPts val="0"/>
                        </a:spcAft>
                      </a:pPr>
                      <a:r>
                        <a:rPr lang="ar-SA" sz="1800" dirty="0">
                          <a:effectLst/>
                        </a:rPr>
                        <a:t>نشاط يقوم به فرد أو جماعة تهدف إلى التأثير في القرارات داخل النظم والمؤسسات السياسية والاقتصادية والاجتماعية من خلال التأثير على السياسات العامة والقوانين والموازنات</a:t>
                      </a:r>
                      <a:endParaRPr lang="en-US" sz="1800" dirty="0">
                        <a:effectLst/>
                      </a:endParaRPr>
                    </a:p>
                    <a:p>
                      <a:pPr marL="0" marR="0" algn="ctr" rtl="1">
                        <a:lnSpc>
                          <a:spcPct val="107000"/>
                        </a:lnSpc>
                        <a:spcBef>
                          <a:spcPts val="0"/>
                        </a:spcBef>
                        <a:spcAft>
                          <a:spcPts val="0"/>
                        </a:spcAft>
                      </a:pPr>
                      <a:r>
                        <a:rPr lang="ar-SA" sz="1800" dirty="0">
                          <a:effectLst/>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endParaRPr lang="ar-SA" sz="1800" dirty="0">
                        <a:effectLst/>
                      </a:endParaRPr>
                    </a:p>
                    <a:p>
                      <a:pPr marL="0" marR="0" algn="r" rtl="1">
                        <a:lnSpc>
                          <a:spcPct val="107000"/>
                        </a:lnSpc>
                        <a:spcBef>
                          <a:spcPts val="0"/>
                        </a:spcBef>
                        <a:spcAft>
                          <a:spcPts val="0"/>
                        </a:spcAft>
                      </a:pPr>
                      <a:r>
                        <a:rPr lang="ar-SA" sz="1800" dirty="0">
                          <a:effectLst/>
                        </a:rPr>
                        <a:t>نشر الوعي حول مؤسسة أو منتج أو علامة تجارية معين بغرض </a:t>
                      </a:r>
                      <a:r>
                        <a:rPr lang="ar-SA" sz="1800" dirty="0">
                          <a:solidFill>
                            <a:srgbClr val="C00000"/>
                          </a:solidFill>
                          <a:effectLst/>
                        </a:rPr>
                        <a:t>الانتشار والتسويق</a:t>
                      </a:r>
                      <a:r>
                        <a:rPr lang="ar-SA" sz="1800" dirty="0">
                          <a:effectLst/>
                        </a:rPr>
                        <a:t> وزيادة المبيعات ورفع قيمة العلامة والمنتجات التجارية وتمييزها عن غيرها</a:t>
                      </a:r>
                      <a:endParaRPr lang="en-US" sz="1800" dirty="0">
                        <a:effectLst/>
                      </a:endParaRPr>
                    </a:p>
                    <a:p>
                      <a:pPr marL="0" marR="0" algn="ctr" rtl="1">
                        <a:lnSpc>
                          <a:spcPct val="107000"/>
                        </a:lnSpc>
                        <a:spcBef>
                          <a:spcPts val="0"/>
                        </a:spcBef>
                        <a:spcAft>
                          <a:spcPts val="0"/>
                        </a:spcAft>
                      </a:pPr>
                      <a:r>
                        <a:rPr lang="ar-SA" sz="1800" dirty="0">
                          <a:effectLst/>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endParaRPr lang="ar-SA" sz="1800" dirty="0">
                        <a:effectLst/>
                      </a:endParaRPr>
                    </a:p>
                    <a:p>
                      <a:pPr marL="0" marR="0" algn="r" rtl="1">
                        <a:lnSpc>
                          <a:spcPct val="107000"/>
                        </a:lnSpc>
                        <a:spcBef>
                          <a:spcPts val="0"/>
                        </a:spcBef>
                        <a:spcAft>
                          <a:spcPts val="0"/>
                        </a:spcAft>
                      </a:pPr>
                      <a:r>
                        <a:rPr lang="ar-SA" sz="1800" dirty="0">
                          <a:effectLst/>
                        </a:rPr>
                        <a:t>تعزيز وتقوية معارف ومهارات وقدرة الأفراد والمؤسسات والمجتمع على إنجاز الأعمال والأنشطة بمهارة وفاعلية لتحقيق الغايات والأهداف والاستفادة من الموارد المتاحة</a:t>
                      </a:r>
                      <a:endParaRPr lang="en-US" sz="1800" dirty="0">
                        <a:effectLst/>
                      </a:endParaRPr>
                    </a:p>
                    <a:p>
                      <a:pPr marL="0" marR="0" algn="ctr" rtl="1">
                        <a:lnSpc>
                          <a:spcPct val="107000"/>
                        </a:lnSpc>
                        <a:spcBef>
                          <a:spcPts val="0"/>
                        </a:spcBef>
                        <a:spcAft>
                          <a:spcPts val="0"/>
                        </a:spcAft>
                      </a:pPr>
                      <a:r>
                        <a:rPr lang="ar-SA" sz="1800" dirty="0">
                          <a:effectLst/>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8087243"/>
                  </a:ext>
                </a:extLst>
              </a:tr>
            </a:tbl>
          </a:graphicData>
        </a:graphic>
      </p:graphicFrame>
    </p:spTree>
    <p:extLst>
      <p:ext uri="{BB962C8B-B14F-4D97-AF65-F5344CB8AC3E}">
        <p14:creationId xmlns:p14="http://schemas.microsoft.com/office/powerpoint/2010/main" val="1021891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75DC1E-695D-4B10-B54D-A9516B18DED9}"/>
              </a:ext>
            </a:extLst>
          </p:cNvPr>
          <p:cNvSpPr>
            <a:spLocks noGrp="1"/>
          </p:cNvSpPr>
          <p:nvPr>
            <p:ph type="sldNum" sz="quarter" idx="12"/>
          </p:nvPr>
        </p:nvSpPr>
        <p:spPr/>
        <p:txBody>
          <a:bodyPr/>
          <a:lstStyle/>
          <a:p>
            <a:fld id="{EC493897-9E44-4496-A56E-0B68D43C07C5}" type="slidenum">
              <a:rPr lang="en-US" smtClean="0"/>
              <a:t>13</a:t>
            </a:fld>
            <a:endParaRPr lang="en-US"/>
          </a:p>
        </p:txBody>
      </p:sp>
      <p:pic>
        <p:nvPicPr>
          <p:cNvPr id="4" name="Picture 3" descr="help before its too late">
            <a:extLst>
              <a:ext uri="{FF2B5EF4-FFF2-40B4-BE49-F238E27FC236}">
                <a16:creationId xmlns:a16="http://schemas.microsoft.com/office/drawing/2014/main" id="{682426FB-24E1-40DC-85C3-7FA83FE3936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42606" y="200025"/>
            <a:ext cx="7306788" cy="6457950"/>
          </a:xfrm>
          <a:prstGeom prst="rect">
            <a:avLst/>
          </a:prstGeom>
          <a:noFill/>
          <a:ln>
            <a:noFill/>
          </a:ln>
        </p:spPr>
      </p:pic>
    </p:spTree>
    <p:extLst>
      <p:ext uri="{BB962C8B-B14F-4D97-AF65-F5344CB8AC3E}">
        <p14:creationId xmlns:p14="http://schemas.microsoft.com/office/powerpoint/2010/main" val="2126102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4CB727-F634-4A4A-845C-AC49F3347A33}"/>
              </a:ext>
            </a:extLst>
          </p:cNvPr>
          <p:cNvSpPr>
            <a:spLocks noGrp="1"/>
          </p:cNvSpPr>
          <p:nvPr>
            <p:ph type="sldNum" sz="quarter" idx="12"/>
          </p:nvPr>
        </p:nvSpPr>
        <p:spPr/>
        <p:txBody>
          <a:bodyPr/>
          <a:lstStyle/>
          <a:p>
            <a:fld id="{EC493897-9E44-4496-A56E-0B68D43C07C5}" type="slidenum">
              <a:rPr lang="en-US" smtClean="0"/>
              <a:t>14</a:t>
            </a:fld>
            <a:endParaRPr lang="en-US"/>
          </a:p>
        </p:txBody>
      </p:sp>
      <p:pic>
        <p:nvPicPr>
          <p:cNvPr id="5" name="Content Placeholder 4" descr="public-interest-public-awareness-ads-24-1">
            <a:extLst>
              <a:ext uri="{FF2B5EF4-FFF2-40B4-BE49-F238E27FC236}">
                <a16:creationId xmlns:a16="http://schemas.microsoft.com/office/drawing/2014/main" id="{0A2828BD-C4F4-4359-9EB0-A0E0434C1A02}"/>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60960" y="787782"/>
            <a:ext cx="9837391" cy="5687736"/>
          </a:xfrm>
          <a:prstGeom prst="rect">
            <a:avLst/>
          </a:prstGeom>
          <a:noFill/>
          <a:ln>
            <a:noFill/>
          </a:ln>
        </p:spPr>
      </p:pic>
    </p:spTree>
    <p:extLst>
      <p:ext uri="{BB962C8B-B14F-4D97-AF65-F5344CB8AC3E}">
        <p14:creationId xmlns:p14="http://schemas.microsoft.com/office/powerpoint/2010/main" val="1195206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9B8ED9E-D616-420B-8FCF-596D2EED7CD1}"/>
              </a:ext>
            </a:extLst>
          </p:cNvPr>
          <p:cNvSpPr>
            <a:spLocks noGrp="1"/>
          </p:cNvSpPr>
          <p:nvPr>
            <p:ph type="sldNum" sz="quarter" idx="12"/>
          </p:nvPr>
        </p:nvSpPr>
        <p:spPr/>
        <p:txBody>
          <a:bodyPr/>
          <a:lstStyle/>
          <a:p>
            <a:fld id="{EC493897-9E44-4496-A56E-0B68D43C07C5}" type="slidenum">
              <a:rPr lang="en-US" smtClean="0"/>
              <a:t>15</a:t>
            </a:fld>
            <a:endParaRPr lang="en-US"/>
          </a:p>
        </p:txBody>
      </p:sp>
      <p:pic>
        <p:nvPicPr>
          <p:cNvPr id="5" name="Content Placeholder 4" descr="our water is thirsty">
            <a:extLst>
              <a:ext uri="{FF2B5EF4-FFF2-40B4-BE49-F238E27FC236}">
                <a16:creationId xmlns:a16="http://schemas.microsoft.com/office/drawing/2014/main" id="{8AE5DABE-4966-45A1-A9EC-5A6BE04C509B}"/>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38796" y="510639"/>
            <a:ext cx="9488384" cy="5818909"/>
          </a:xfrm>
          <a:prstGeom prst="rect">
            <a:avLst/>
          </a:prstGeom>
          <a:noFill/>
          <a:ln>
            <a:noFill/>
          </a:ln>
        </p:spPr>
      </p:pic>
    </p:spTree>
    <p:extLst>
      <p:ext uri="{BB962C8B-B14F-4D97-AF65-F5344CB8AC3E}">
        <p14:creationId xmlns:p14="http://schemas.microsoft.com/office/powerpoint/2010/main" val="2761518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85DD17F-6A02-4B48-9A6E-3EF618072B64}"/>
              </a:ext>
            </a:extLst>
          </p:cNvPr>
          <p:cNvSpPr>
            <a:spLocks noGrp="1"/>
          </p:cNvSpPr>
          <p:nvPr>
            <p:ph type="sldNum" sz="quarter" idx="12"/>
          </p:nvPr>
        </p:nvSpPr>
        <p:spPr/>
        <p:txBody>
          <a:bodyPr/>
          <a:lstStyle/>
          <a:p>
            <a:fld id="{EC493897-9E44-4496-A56E-0B68D43C07C5}" type="slidenum">
              <a:rPr lang="en-US" smtClean="0"/>
              <a:t>16</a:t>
            </a:fld>
            <a:endParaRPr lang="en-US"/>
          </a:p>
        </p:txBody>
      </p:sp>
      <p:pic>
        <p:nvPicPr>
          <p:cNvPr id="5" name="Picture 4" descr="public-interest-public-awareness-ads-2-1">
            <a:extLst>
              <a:ext uri="{FF2B5EF4-FFF2-40B4-BE49-F238E27FC236}">
                <a16:creationId xmlns:a16="http://schemas.microsoft.com/office/drawing/2014/main" id="{2B396AE7-BCF6-4BDF-A8C9-70839C876E8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7713" y="1484416"/>
            <a:ext cx="5216199" cy="4840301"/>
          </a:xfrm>
          <a:prstGeom prst="rect">
            <a:avLst/>
          </a:prstGeom>
          <a:noFill/>
          <a:ln>
            <a:noFill/>
          </a:ln>
        </p:spPr>
      </p:pic>
      <p:pic>
        <p:nvPicPr>
          <p:cNvPr id="6" name="Content Placeholder 4" descr="act fast">
            <a:extLst>
              <a:ext uri="{FF2B5EF4-FFF2-40B4-BE49-F238E27FC236}">
                <a16:creationId xmlns:a16="http://schemas.microsoft.com/office/drawing/2014/main" id="{E020A606-8AF8-497B-8D88-90C2B401D0D7}"/>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913912" y="369115"/>
            <a:ext cx="6080166" cy="4840301"/>
          </a:xfrm>
          <a:prstGeom prst="rect">
            <a:avLst/>
          </a:prstGeom>
          <a:noFill/>
          <a:ln>
            <a:noFill/>
          </a:ln>
        </p:spPr>
      </p:pic>
    </p:spTree>
    <p:extLst>
      <p:ext uri="{BB962C8B-B14F-4D97-AF65-F5344CB8AC3E}">
        <p14:creationId xmlns:p14="http://schemas.microsoft.com/office/powerpoint/2010/main" val="3767632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DE98F04-C536-44EA-8558-F25C55E47F6A}"/>
              </a:ext>
            </a:extLst>
          </p:cNvPr>
          <p:cNvSpPr>
            <a:spLocks noGrp="1"/>
          </p:cNvSpPr>
          <p:nvPr>
            <p:ph type="sldNum" sz="quarter" idx="12"/>
          </p:nvPr>
        </p:nvSpPr>
        <p:spPr/>
        <p:txBody>
          <a:bodyPr/>
          <a:lstStyle/>
          <a:p>
            <a:fld id="{EC493897-9E44-4496-A56E-0B68D43C07C5}" type="slidenum">
              <a:rPr lang="en-US" smtClean="0"/>
              <a:t>17</a:t>
            </a:fld>
            <a:endParaRPr lang="en-US"/>
          </a:p>
        </p:txBody>
      </p:sp>
      <p:pic>
        <p:nvPicPr>
          <p:cNvPr id="7170" name="Picture 2" descr="نتيجة بحث الصور عن anti hormones in animals&quot;">
            <a:extLst>
              <a:ext uri="{FF2B5EF4-FFF2-40B4-BE49-F238E27FC236}">
                <a16:creationId xmlns:a16="http://schemas.microsoft.com/office/drawing/2014/main" id="{533D3154-2C7D-43F9-9FDE-8FACC301A2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2680" y="1934116"/>
            <a:ext cx="5316146" cy="407917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نتيجة بحث الصور عن animal pain&quot;">
            <a:extLst>
              <a:ext uri="{FF2B5EF4-FFF2-40B4-BE49-F238E27FC236}">
                <a16:creationId xmlns:a16="http://schemas.microsoft.com/office/drawing/2014/main" id="{92A44462-5935-47A7-91E8-E6C508EFE0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628" y="1152907"/>
            <a:ext cx="6472052" cy="5641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735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4A8D8-F1F0-4EA8-BBDB-76C85D2ED320}"/>
              </a:ext>
            </a:extLst>
          </p:cNvPr>
          <p:cNvSpPr>
            <a:spLocks noGrp="1"/>
          </p:cNvSpPr>
          <p:nvPr>
            <p:ph type="title"/>
          </p:nvPr>
        </p:nvSpPr>
        <p:spPr>
          <a:xfrm>
            <a:off x="1640156" y="716142"/>
            <a:ext cx="8460189" cy="508404"/>
          </a:xfrm>
        </p:spPr>
        <p:txBody>
          <a:bodyPr>
            <a:normAutofit fontScale="90000"/>
          </a:bodyPr>
          <a:lstStyle/>
          <a:p>
            <a:pPr algn="ctr"/>
            <a:r>
              <a:rPr lang="ar-SA" b="1" dirty="0">
                <a:solidFill>
                  <a:srgbClr val="FF0000"/>
                </a:solidFill>
              </a:rPr>
              <a:t>دورة حياة البرامج والأنشطة التوعوية </a:t>
            </a:r>
            <a:endParaRPr lang="en-US" b="1" dirty="0">
              <a:solidFill>
                <a:srgbClr val="FF0000"/>
              </a:solidFill>
            </a:endParaRPr>
          </a:p>
        </p:txBody>
      </p:sp>
      <p:graphicFrame>
        <p:nvGraphicFramePr>
          <p:cNvPr id="4" name="Content Placeholder 3">
            <a:extLst>
              <a:ext uri="{FF2B5EF4-FFF2-40B4-BE49-F238E27FC236}">
                <a16:creationId xmlns:a16="http://schemas.microsoft.com/office/drawing/2014/main" id="{845D1E6A-2B62-41F0-9145-8E65F39198CA}"/>
              </a:ext>
            </a:extLst>
          </p:cNvPr>
          <p:cNvGraphicFramePr>
            <a:graphicFrameLocks noGrp="1"/>
          </p:cNvGraphicFramePr>
          <p:nvPr>
            <p:ph idx="1"/>
            <p:extLst>
              <p:ext uri="{D42A27DB-BD31-4B8C-83A1-F6EECF244321}">
                <p14:modId xmlns:p14="http://schemas.microsoft.com/office/powerpoint/2010/main" val="231262157"/>
              </p:ext>
            </p:extLst>
          </p:nvPr>
        </p:nvGraphicFramePr>
        <p:xfrm>
          <a:off x="1484851" y="1964737"/>
          <a:ext cx="9357320" cy="3797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7">
            <a:extLst>
              <a:ext uri="{FF2B5EF4-FFF2-40B4-BE49-F238E27FC236}">
                <a16:creationId xmlns:a16="http://schemas.microsoft.com/office/drawing/2014/main" id="{030E0F4E-5DD0-44E4-854A-7C87F1BB3CB5}"/>
              </a:ext>
            </a:extLst>
          </p:cNvPr>
          <p:cNvSpPr>
            <a:spLocks noGrp="1"/>
          </p:cNvSpPr>
          <p:nvPr>
            <p:ph type="sldNum" sz="quarter" idx="12"/>
          </p:nvPr>
        </p:nvSpPr>
        <p:spPr/>
        <p:txBody>
          <a:bodyPr/>
          <a:lstStyle/>
          <a:p>
            <a:fld id="{EC493897-9E44-4496-A56E-0B68D43C07C5}" type="slidenum">
              <a:rPr lang="en-US" smtClean="0"/>
              <a:t>18</a:t>
            </a:fld>
            <a:endParaRPr lang="en-US"/>
          </a:p>
        </p:txBody>
      </p:sp>
    </p:spTree>
    <p:extLst>
      <p:ext uri="{BB962C8B-B14F-4D97-AF65-F5344CB8AC3E}">
        <p14:creationId xmlns:p14="http://schemas.microsoft.com/office/powerpoint/2010/main" val="3136085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09D8E8-5703-4AA5-BF25-3CA9C291054E}"/>
              </a:ext>
            </a:extLst>
          </p:cNvPr>
          <p:cNvSpPr>
            <a:spLocks noGrp="1"/>
          </p:cNvSpPr>
          <p:nvPr>
            <p:ph sz="half" idx="2"/>
          </p:nvPr>
        </p:nvSpPr>
        <p:spPr>
          <a:xfrm>
            <a:off x="1091953" y="977715"/>
            <a:ext cx="4870360" cy="5707170"/>
          </a:xfrm>
          <a:solidFill>
            <a:schemeClr val="accent2">
              <a:lumMod val="20000"/>
              <a:lumOff val="80000"/>
            </a:schemeClr>
          </a:solidFill>
          <a:ln>
            <a:solidFill>
              <a:schemeClr val="accent2"/>
            </a:solidFill>
          </a:ln>
        </p:spPr>
        <p:txBody>
          <a:bodyPr>
            <a:noAutofit/>
          </a:bodyPr>
          <a:lstStyle/>
          <a:p>
            <a:pPr algn="r" rtl="1">
              <a:buFont typeface="Arial" panose="020B0604020202020204" pitchFamily="34" charset="0"/>
              <a:buChar char="•"/>
            </a:pPr>
            <a:r>
              <a:rPr lang="ar-SA" sz="1600" dirty="0"/>
              <a:t>ترجمة الأهداف التوعوية الاستراتيجية الى برامج توعوية قابلة للتنفيذ </a:t>
            </a:r>
          </a:p>
          <a:p>
            <a:pPr algn="r" rtl="1">
              <a:buFont typeface="Arial" panose="020B0604020202020204" pitchFamily="34" charset="0"/>
              <a:buChar char="•"/>
            </a:pPr>
            <a:r>
              <a:rPr lang="ar-SA" sz="1600" dirty="0"/>
              <a:t>التخطيط للعمل التوعوي سنويا وتجنب التخطيط العشوائي أو لكل نشاط على حدا</a:t>
            </a:r>
          </a:p>
          <a:p>
            <a:pPr algn="r" rtl="1">
              <a:buFont typeface="Arial" panose="020B0604020202020204" pitchFamily="34" charset="0"/>
              <a:buChar char="•"/>
            </a:pPr>
            <a:r>
              <a:rPr lang="ar-SA" sz="1600" dirty="0"/>
              <a:t>تحديد  الفئات المستهدفة لكل قضية</a:t>
            </a:r>
          </a:p>
          <a:p>
            <a:pPr algn="r" rtl="1">
              <a:buFont typeface="Arial" panose="020B0604020202020204" pitchFamily="34" charset="0"/>
              <a:buChar char="•"/>
            </a:pPr>
            <a:r>
              <a:rPr lang="ar-SA" sz="1600" dirty="0"/>
              <a:t>اختيار الآليات التوعوية الملائمة لكل قضية</a:t>
            </a:r>
          </a:p>
          <a:p>
            <a:pPr algn="r" rtl="1">
              <a:buFont typeface="Arial" panose="020B0604020202020204" pitchFamily="34" charset="0"/>
              <a:buChar char="•"/>
            </a:pPr>
            <a:r>
              <a:rPr lang="ar-SA" sz="1600" dirty="0"/>
              <a:t>اختيار  الأنشطة الملائمة لكل قضية/ فئة </a:t>
            </a:r>
          </a:p>
          <a:p>
            <a:pPr algn="r" rtl="1">
              <a:buFont typeface="Arial" panose="020B0604020202020204" pitchFamily="34" charset="0"/>
              <a:buChar char="•"/>
            </a:pPr>
            <a:r>
              <a:rPr lang="ar-SA" sz="1600" dirty="0"/>
              <a:t>استهداف الفئات المؤثرة بشكل خاص </a:t>
            </a:r>
          </a:p>
          <a:p>
            <a:pPr algn="r" rtl="1">
              <a:buFont typeface="Arial" panose="020B0604020202020204" pitchFamily="34" charset="0"/>
              <a:buChar char="•"/>
            </a:pPr>
            <a:r>
              <a:rPr lang="ar-SA" sz="1600" dirty="0"/>
              <a:t>مراعاة التنوع في أنواع الأنشطة</a:t>
            </a:r>
          </a:p>
          <a:p>
            <a:pPr algn="r" rtl="1">
              <a:buFont typeface="Arial" panose="020B0604020202020204" pitchFamily="34" charset="0"/>
              <a:buChar char="•"/>
            </a:pPr>
            <a:r>
              <a:rPr lang="ar-SA" sz="1600" dirty="0"/>
              <a:t>مراعاة التوازن بين الأنشطة الموجه للجمهور ككل والأنشطة التي تستهدف فئة او فئات معينة </a:t>
            </a:r>
          </a:p>
          <a:p>
            <a:pPr algn="r" rtl="1">
              <a:buFont typeface="Arial" panose="020B0604020202020204" pitchFamily="34" charset="0"/>
              <a:buChar char="•"/>
            </a:pPr>
            <a:r>
              <a:rPr lang="ar-SA" sz="1600" dirty="0"/>
              <a:t>مراعاة الموارد المتوفرة أو العمل على توفير الموارد اللازمة ـو رفع كفاءتها قبل البدء بالتنفيذ</a:t>
            </a:r>
          </a:p>
          <a:p>
            <a:pPr algn="r" rtl="1">
              <a:buFont typeface="Arial" panose="020B0604020202020204" pitchFamily="34" charset="0"/>
              <a:buChar char="•"/>
            </a:pPr>
            <a:r>
              <a:rPr lang="ar-SA" sz="1600" dirty="0"/>
              <a:t>التخطيط يجب أن يشتمل أيضا على الاحتياجات التقييمية والتغطية الإعلامية </a:t>
            </a:r>
          </a:p>
          <a:p>
            <a:pPr algn="r" rtl="1">
              <a:buFont typeface="Arial" panose="020B0604020202020204" pitchFamily="34" charset="0"/>
              <a:buChar char="•"/>
            </a:pPr>
            <a:r>
              <a:rPr lang="ar-SA" sz="1600" dirty="0"/>
              <a:t>توقع الصعوبات والعراقيل وكيفية التخفيف من أثارها </a:t>
            </a:r>
          </a:p>
          <a:p>
            <a:pPr algn="r" rtl="1">
              <a:buFont typeface="Arial" panose="020B0604020202020204" pitchFamily="34" charset="0"/>
              <a:buChar char="•"/>
            </a:pPr>
            <a:r>
              <a:rPr lang="ar-SA" sz="1600" dirty="0"/>
              <a:t>قياس الأثر والتقييم جزء من عملية التخطيط </a:t>
            </a:r>
          </a:p>
          <a:p>
            <a:pPr algn="r" rtl="1">
              <a:buFont typeface="Arial" panose="020B0604020202020204" pitchFamily="34" charset="0"/>
              <a:buChar char="•"/>
            </a:pPr>
            <a:endParaRPr lang="en-US" sz="1400" dirty="0"/>
          </a:p>
        </p:txBody>
      </p:sp>
      <p:sp>
        <p:nvSpPr>
          <p:cNvPr id="7" name="Slide Number Placeholder 6">
            <a:extLst>
              <a:ext uri="{FF2B5EF4-FFF2-40B4-BE49-F238E27FC236}">
                <a16:creationId xmlns:a16="http://schemas.microsoft.com/office/drawing/2014/main" id="{5BC4D8C0-4ED2-4F0F-98F6-B47DD2DF56E3}"/>
              </a:ext>
            </a:extLst>
          </p:cNvPr>
          <p:cNvSpPr>
            <a:spLocks noGrp="1"/>
          </p:cNvSpPr>
          <p:nvPr>
            <p:ph type="sldNum" sz="quarter" idx="12"/>
          </p:nvPr>
        </p:nvSpPr>
        <p:spPr/>
        <p:txBody>
          <a:bodyPr/>
          <a:lstStyle/>
          <a:p>
            <a:fld id="{EC493897-9E44-4496-A56E-0B68D43C07C5}" type="slidenum">
              <a:rPr lang="en-US" smtClean="0"/>
              <a:t>19</a:t>
            </a:fld>
            <a:endParaRPr lang="en-US" dirty="0"/>
          </a:p>
        </p:txBody>
      </p:sp>
      <p:sp>
        <p:nvSpPr>
          <p:cNvPr id="10" name="Content Placeholder 3">
            <a:extLst>
              <a:ext uri="{FF2B5EF4-FFF2-40B4-BE49-F238E27FC236}">
                <a16:creationId xmlns:a16="http://schemas.microsoft.com/office/drawing/2014/main" id="{7805B44C-DECC-480F-A5C1-7DFF13046A63}"/>
              </a:ext>
            </a:extLst>
          </p:cNvPr>
          <p:cNvSpPr txBox="1">
            <a:spLocks/>
          </p:cNvSpPr>
          <p:nvPr/>
        </p:nvSpPr>
        <p:spPr>
          <a:xfrm>
            <a:off x="2185331" y="1874939"/>
            <a:ext cx="3618551" cy="205530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endParaRPr lang="ar-SA" dirty="0"/>
          </a:p>
          <a:p>
            <a:pPr algn="r" rtl="1"/>
            <a:endParaRPr lang="en-US" dirty="0"/>
          </a:p>
        </p:txBody>
      </p:sp>
      <p:sp>
        <p:nvSpPr>
          <p:cNvPr id="12" name="Flowchart: Connector 11">
            <a:extLst>
              <a:ext uri="{FF2B5EF4-FFF2-40B4-BE49-F238E27FC236}">
                <a16:creationId xmlns:a16="http://schemas.microsoft.com/office/drawing/2014/main" id="{8269F91E-3BE4-42C3-AD73-480D88639772}"/>
              </a:ext>
            </a:extLst>
          </p:cNvPr>
          <p:cNvSpPr/>
          <p:nvPr/>
        </p:nvSpPr>
        <p:spPr>
          <a:xfrm>
            <a:off x="5905564" y="2388093"/>
            <a:ext cx="1613719" cy="1691054"/>
          </a:xfrm>
          <a:prstGeom prst="flowChartConnector">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600" dirty="0"/>
              <a:t>أفضل الممارسات</a:t>
            </a:r>
            <a:endParaRPr lang="en-US" sz="1600" dirty="0"/>
          </a:p>
        </p:txBody>
      </p:sp>
      <p:sp>
        <p:nvSpPr>
          <p:cNvPr id="13" name="TextBox 12">
            <a:extLst>
              <a:ext uri="{FF2B5EF4-FFF2-40B4-BE49-F238E27FC236}">
                <a16:creationId xmlns:a16="http://schemas.microsoft.com/office/drawing/2014/main" id="{2117E6E9-B471-447B-B62D-78CEA11CF53F}"/>
              </a:ext>
            </a:extLst>
          </p:cNvPr>
          <p:cNvSpPr txBox="1"/>
          <p:nvPr/>
        </p:nvSpPr>
        <p:spPr>
          <a:xfrm>
            <a:off x="7860344" y="543559"/>
            <a:ext cx="3586147" cy="400110"/>
          </a:xfrm>
          <a:prstGeom prst="rect">
            <a:avLst/>
          </a:prstGeom>
          <a:solidFill>
            <a:schemeClr val="accent2"/>
          </a:solidFill>
        </p:spPr>
        <p:txBody>
          <a:bodyPr wrap="square" rtlCol="0">
            <a:spAutoFit/>
          </a:bodyPr>
          <a:lstStyle/>
          <a:p>
            <a:pPr algn="ctr"/>
            <a:r>
              <a:rPr lang="ar-SA" sz="2000" b="1" dirty="0"/>
              <a:t>مرحلة التشخيص</a:t>
            </a:r>
            <a:endParaRPr lang="en-US" sz="2000" b="1" dirty="0"/>
          </a:p>
        </p:txBody>
      </p:sp>
      <p:sp>
        <p:nvSpPr>
          <p:cNvPr id="16" name="TextBox 15">
            <a:extLst>
              <a:ext uri="{FF2B5EF4-FFF2-40B4-BE49-F238E27FC236}">
                <a16:creationId xmlns:a16="http://schemas.microsoft.com/office/drawing/2014/main" id="{D3F8292E-2AF5-408A-BFD8-D5B353F3785E}"/>
              </a:ext>
            </a:extLst>
          </p:cNvPr>
          <p:cNvSpPr txBox="1"/>
          <p:nvPr/>
        </p:nvSpPr>
        <p:spPr>
          <a:xfrm>
            <a:off x="7457113" y="977714"/>
            <a:ext cx="4392608" cy="5909310"/>
          </a:xfrm>
          <a:prstGeom prst="rect">
            <a:avLst/>
          </a:prstGeom>
          <a:solidFill>
            <a:schemeClr val="accent2">
              <a:lumMod val="20000"/>
              <a:lumOff val="8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lgn="r" rtl="1">
              <a:buFont typeface="Arial" panose="020B0604020202020204" pitchFamily="34" charset="0"/>
              <a:buChar char="•"/>
            </a:pPr>
            <a:r>
              <a:rPr lang="ar-SA" dirty="0"/>
              <a:t>انبثاق العمل التوعوي من أهداف المؤسسة وخطتها الاستراتيجية /السنوية </a:t>
            </a:r>
          </a:p>
          <a:p>
            <a:pPr marL="285750" indent="-285750" algn="r" rtl="1">
              <a:buFont typeface="Arial" panose="020B0604020202020204" pitchFamily="34" charset="0"/>
              <a:buChar char="•"/>
            </a:pPr>
            <a:r>
              <a:rPr lang="ar-SA" dirty="0"/>
              <a:t>مشاركة المستويات المختلفة في المؤسسة وخارجها إن أمكن</a:t>
            </a:r>
          </a:p>
          <a:p>
            <a:pPr marL="285750" indent="-285750" algn="r" rtl="1">
              <a:buFont typeface="Arial" panose="020B0604020202020204" pitchFamily="34" charset="0"/>
              <a:buChar char="•"/>
            </a:pPr>
            <a:r>
              <a:rPr lang="ar-SA" dirty="0"/>
              <a:t>تنسيق الخطط والتدخلات العمل مع الأطراف العاملة على القضايا على المستويات المحلية والوطنية </a:t>
            </a:r>
          </a:p>
          <a:p>
            <a:pPr marL="285750" indent="-285750" algn="r" rtl="1">
              <a:buFont typeface="Arial" panose="020B0604020202020204" pitchFamily="34" charset="0"/>
              <a:buChar char="•"/>
            </a:pPr>
            <a:r>
              <a:rPr lang="ar-SA" dirty="0"/>
              <a:t>تحديد القضايا والأهداف التوعوية الاستراتيجية والآنية</a:t>
            </a:r>
          </a:p>
          <a:p>
            <a:pPr marL="285750" indent="-285750" algn="r" rtl="1">
              <a:buFont typeface="Arial" panose="020B0604020202020204" pitchFamily="34" charset="0"/>
              <a:buChar char="•"/>
            </a:pPr>
            <a:r>
              <a:rPr lang="ar-SA" dirty="0"/>
              <a:t>اختيار القضايا ذات الأولوية للمجتمع المحلي / الفلسطيني</a:t>
            </a:r>
          </a:p>
          <a:p>
            <a:pPr marL="285750" indent="-285750" algn="r" rtl="1">
              <a:buFont typeface="Arial" panose="020B0604020202020204" pitchFamily="34" charset="0"/>
              <a:buChar char="•"/>
            </a:pPr>
            <a:r>
              <a:rPr lang="ar-SA" dirty="0"/>
              <a:t> اعداد خطة توعوية استراتيجية تشمل: القضايا – الاطار الزمني للتنفيذ – استراتيجية حشد الأموال – استراتيجيات الشراكة </a:t>
            </a:r>
          </a:p>
          <a:p>
            <a:pPr marL="285750" indent="-285750" algn="r" rtl="1">
              <a:buFont typeface="Arial" panose="020B0604020202020204" pitchFamily="34" charset="0"/>
              <a:buChar char="•"/>
            </a:pPr>
            <a:r>
              <a:rPr lang="ar-SA" dirty="0"/>
              <a:t>تشخيص ومراجعة دورية للخطط  بناء على قياس الأثار الفعلية التي أحدثتها البرامج والأنشطة التوعوية المنفذة</a:t>
            </a:r>
          </a:p>
          <a:p>
            <a:pPr marL="285750" indent="-285750" algn="r" rtl="1">
              <a:buFont typeface="Arial" panose="020B0604020202020204" pitchFamily="34" charset="0"/>
              <a:buChar char="•"/>
            </a:pPr>
            <a:r>
              <a:rPr lang="ar-SA" dirty="0"/>
              <a:t>الانتباه الى تحديد مشاركة الفئات ذات العلاقة بالقضية التوعوية في مراحل الأنشطة خاصة الفئات المتضررة والمؤثرة</a:t>
            </a:r>
          </a:p>
        </p:txBody>
      </p:sp>
      <p:sp>
        <p:nvSpPr>
          <p:cNvPr id="18" name="TextBox 17">
            <a:extLst>
              <a:ext uri="{FF2B5EF4-FFF2-40B4-BE49-F238E27FC236}">
                <a16:creationId xmlns:a16="http://schemas.microsoft.com/office/drawing/2014/main" id="{BA4A6487-2BE2-45D8-982B-CE5BA62A4FAF}"/>
              </a:ext>
            </a:extLst>
          </p:cNvPr>
          <p:cNvSpPr txBox="1"/>
          <p:nvPr/>
        </p:nvSpPr>
        <p:spPr>
          <a:xfrm>
            <a:off x="1783022" y="543559"/>
            <a:ext cx="3586147" cy="400110"/>
          </a:xfrm>
          <a:prstGeom prst="rect">
            <a:avLst/>
          </a:prstGeom>
          <a:solidFill>
            <a:schemeClr val="accent2"/>
          </a:solidFill>
        </p:spPr>
        <p:txBody>
          <a:bodyPr wrap="square" rtlCol="0">
            <a:spAutoFit/>
          </a:bodyPr>
          <a:lstStyle/>
          <a:p>
            <a:pPr algn="ctr"/>
            <a:r>
              <a:rPr lang="ar-SA" sz="2000" b="1" dirty="0"/>
              <a:t>مرحلة التخطيط</a:t>
            </a:r>
            <a:endParaRPr lang="en-US" sz="2000" b="1" dirty="0"/>
          </a:p>
        </p:txBody>
      </p:sp>
    </p:spTree>
    <p:extLst>
      <p:ext uri="{BB962C8B-B14F-4D97-AF65-F5344CB8AC3E}">
        <p14:creationId xmlns:p14="http://schemas.microsoft.com/office/powerpoint/2010/main" val="912786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78B53-8A6D-4124-99EA-D1AA39AD6420}"/>
              </a:ext>
            </a:extLst>
          </p:cNvPr>
          <p:cNvSpPr>
            <a:spLocks noGrp="1"/>
          </p:cNvSpPr>
          <p:nvPr>
            <p:ph type="title"/>
          </p:nvPr>
        </p:nvSpPr>
        <p:spPr>
          <a:xfrm>
            <a:off x="2270838" y="268993"/>
            <a:ext cx="8911687" cy="701351"/>
          </a:xfrm>
        </p:spPr>
        <p:txBody>
          <a:bodyPr/>
          <a:lstStyle/>
          <a:p>
            <a:pPr algn="ctr"/>
            <a:r>
              <a:rPr lang="ar-SA" dirty="0"/>
              <a:t>برنامج الورشة </a:t>
            </a:r>
            <a:endParaRPr lang="en-US" dirty="0"/>
          </a:p>
        </p:txBody>
      </p:sp>
      <p:graphicFrame>
        <p:nvGraphicFramePr>
          <p:cNvPr id="5" name="Content Placeholder 4">
            <a:extLst>
              <a:ext uri="{FF2B5EF4-FFF2-40B4-BE49-F238E27FC236}">
                <a16:creationId xmlns:a16="http://schemas.microsoft.com/office/drawing/2014/main" id="{D003920D-5578-4BA4-AE27-11D61BF07D08}"/>
              </a:ext>
            </a:extLst>
          </p:cNvPr>
          <p:cNvGraphicFramePr>
            <a:graphicFrameLocks noGrp="1"/>
          </p:cNvGraphicFramePr>
          <p:nvPr>
            <p:ph idx="1"/>
            <p:extLst>
              <p:ext uri="{D42A27DB-BD31-4B8C-83A1-F6EECF244321}">
                <p14:modId xmlns:p14="http://schemas.microsoft.com/office/powerpoint/2010/main" val="4052095564"/>
              </p:ext>
            </p:extLst>
          </p:nvPr>
        </p:nvGraphicFramePr>
        <p:xfrm>
          <a:off x="1484416" y="970344"/>
          <a:ext cx="9698109" cy="5002593"/>
        </p:xfrm>
        <a:graphic>
          <a:graphicData uri="http://schemas.openxmlformats.org/drawingml/2006/table">
            <a:tbl>
              <a:tblPr firstRow="1" firstCol="1" bandRow="1">
                <a:tableStyleId>{5C22544A-7EE6-4342-B048-85BDC9FD1C3A}</a:tableStyleId>
              </a:tblPr>
              <a:tblGrid>
                <a:gridCol w="7740934">
                  <a:extLst>
                    <a:ext uri="{9D8B030D-6E8A-4147-A177-3AD203B41FA5}">
                      <a16:colId xmlns:a16="http://schemas.microsoft.com/office/drawing/2014/main" val="3745043422"/>
                    </a:ext>
                  </a:extLst>
                </a:gridCol>
                <a:gridCol w="1957175">
                  <a:extLst>
                    <a:ext uri="{9D8B030D-6E8A-4147-A177-3AD203B41FA5}">
                      <a16:colId xmlns:a16="http://schemas.microsoft.com/office/drawing/2014/main" val="952225989"/>
                    </a:ext>
                  </a:extLst>
                </a:gridCol>
              </a:tblGrid>
              <a:tr h="336515">
                <a:tc>
                  <a:txBody>
                    <a:bodyPr/>
                    <a:lstStyle/>
                    <a:p>
                      <a:pPr marL="0" marR="0" algn="r" rtl="1">
                        <a:lnSpc>
                          <a:spcPct val="107000"/>
                        </a:lnSpc>
                        <a:spcBef>
                          <a:spcPts val="0"/>
                        </a:spcBef>
                        <a:spcAft>
                          <a:spcPts val="0"/>
                        </a:spcAft>
                      </a:pPr>
                      <a:r>
                        <a:rPr lang="ar-SA" sz="1600" u="none" dirty="0">
                          <a:effectLst/>
                        </a:rPr>
                        <a:t>الاحتياجات والقضايا التوعوية المستقبلية في منطقة السموع </a:t>
                      </a:r>
                      <a:endParaRPr lang="en-US" sz="1400" u="none"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u="none" dirty="0">
                          <a:effectLst/>
                        </a:rPr>
                        <a:t>10:30 – 11:00</a:t>
                      </a:r>
                      <a:endParaRPr lang="en-US" sz="1400" u="none"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931549735"/>
                  </a:ext>
                </a:extLst>
              </a:tr>
              <a:tr h="208147">
                <a:tc>
                  <a:txBody>
                    <a:bodyPr/>
                    <a:lstStyle/>
                    <a:p>
                      <a:pPr marL="0" marR="0" algn="r" rtl="1">
                        <a:lnSpc>
                          <a:spcPct val="107000"/>
                        </a:lnSpc>
                        <a:spcBef>
                          <a:spcPts val="0"/>
                        </a:spcBef>
                        <a:spcAft>
                          <a:spcPts val="0"/>
                        </a:spcAft>
                      </a:pPr>
                      <a:r>
                        <a:rPr lang="ar-SA" sz="1600" dirty="0">
                          <a:effectLst/>
                        </a:rPr>
                        <a:t>مفهوم التوعية واختلافه عن مفاهيم المناصرة والترويج وبناء القدرات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30231895"/>
                  </a:ext>
                </a:extLst>
              </a:tr>
              <a:tr h="337555">
                <a:tc>
                  <a:txBody>
                    <a:bodyPr/>
                    <a:lstStyle/>
                    <a:p>
                      <a:pPr marL="0" marR="0" algn="r" rtl="1">
                        <a:lnSpc>
                          <a:spcPct val="107000"/>
                        </a:lnSpc>
                        <a:spcBef>
                          <a:spcPts val="0"/>
                        </a:spcBef>
                        <a:spcAft>
                          <a:spcPts val="0"/>
                        </a:spcAft>
                      </a:pPr>
                      <a:r>
                        <a:rPr lang="ar-SA" sz="1600" dirty="0">
                          <a:effectLst/>
                        </a:rPr>
                        <a:t>الآليات والأدوات التوعوية المختلفة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251936836"/>
                  </a:ext>
                </a:extLst>
              </a:tr>
              <a:tr h="337555">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06743895"/>
                  </a:ext>
                </a:extLst>
              </a:tr>
              <a:tr h="692189">
                <a:tc>
                  <a:txBody>
                    <a:bodyPr/>
                    <a:lstStyle/>
                    <a:p>
                      <a:pPr marL="0" marR="0" algn="r" rtl="1">
                        <a:lnSpc>
                          <a:spcPct val="107000"/>
                        </a:lnSpc>
                        <a:spcBef>
                          <a:spcPts val="0"/>
                        </a:spcBef>
                        <a:spcAft>
                          <a:spcPts val="0"/>
                        </a:spcAft>
                      </a:pPr>
                      <a:r>
                        <a:rPr lang="ar-SA" sz="1600" dirty="0">
                          <a:effectLst/>
                        </a:rPr>
                        <a:t>دورة حياة البرنامج/ النشاط التوعوي – مرحلتي التشخيص والتخطيط مع التركيز على اختيار الفئة/الفئات المستهدفة ونوع الأنشطة الملائم لها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a:effectLst/>
                        </a:rPr>
                        <a:t>11:00 – 11:40</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29282091"/>
                  </a:ext>
                </a:extLst>
              </a:tr>
              <a:tr h="336515">
                <a:tc>
                  <a:txBody>
                    <a:bodyPr/>
                    <a:lstStyle/>
                    <a:p>
                      <a:pPr marL="0" marR="0" algn="r" rtl="1">
                        <a:lnSpc>
                          <a:spcPct val="107000"/>
                        </a:lnSpc>
                        <a:spcBef>
                          <a:spcPts val="0"/>
                        </a:spcBef>
                        <a:spcAft>
                          <a:spcPts val="0"/>
                        </a:spcAft>
                      </a:pPr>
                      <a:r>
                        <a:rPr lang="ar-SA"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97581716"/>
                  </a:ext>
                </a:extLst>
              </a:tr>
              <a:tr h="336515">
                <a:tc>
                  <a:txBody>
                    <a:bodyPr/>
                    <a:lstStyle/>
                    <a:p>
                      <a:pPr marL="0" marR="0" algn="r" rtl="1">
                        <a:lnSpc>
                          <a:spcPct val="107000"/>
                        </a:lnSpc>
                        <a:spcBef>
                          <a:spcPts val="0"/>
                        </a:spcBef>
                        <a:spcAft>
                          <a:spcPts val="0"/>
                        </a:spcAft>
                      </a:pPr>
                      <a:r>
                        <a:rPr lang="ar-SA" sz="1600" dirty="0">
                          <a:effectLst/>
                        </a:rPr>
                        <a:t>استراحة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a:effectLst/>
                        </a:rPr>
                        <a:t>11:40 – 12:00</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23058635"/>
                  </a:ext>
                </a:extLst>
              </a:tr>
              <a:tr h="337555">
                <a:tc>
                  <a:txBody>
                    <a:bodyPr/>
                    <a:lstStyle/>
                    <a:p>
                      <a:pPr marL="0" marR="0" algn="r" rtl="1">
                        <a:lnSpc>
                          <a:spcPct val="107000"/>
                        </a:lnSpc>
                        <a:spcBef>
                          <a:spcPts val="0"/>
                        </a:spcBef>
                        <a:spcAft>
                          <a:spcPts val="0"/>
                        </a:spcAft>
                      </a:pPr>
                      <a:r>
                        <a:rPr lang="en-US" sz="16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784319"/>
                  </a:ext>
                </a:extLst>
              </a:tr>
              <a:tr h="337555">
                <a:tc>
                  <a:txBody>
                    <a:bodyPr/>
                    <a:lstStyle/>
                    <a:p>
                      <a:pPr marL="0" marR="0" algn="r" rtl="1">
                        <a:lnSpc>
                          <a:spcPct val="107000"/>
                        </a:lnSpc>
                        <a:spcBef>
                          <a:spcPts val="0"/>
                        </a:spcBef>
                        <a:spcAft>
                          <a:spcPts val="0"/>
                        </a:spcAft>
                      </a:pPr>
                      <a:r>
                        <a:rPr lang="en-US" sz="16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36315526"/>
                  </a:ext>
                </a:extLst>
              </a:tr>
              <a:tr h="692189">
                <a:tc>
                  <a:txBody>
                    <a:bodyPr/>
                    <a:lstStyle/>
                    <a:p>
                      <a:pPr marL="0" marR="0" algn="r" rtl="1">
                        <a:lnSpc>
                          <a:spcPct val="107000"/>
                        </a:lnSpc>
                        <a:spcBef>
                          <a:spcPts val="0"/>
                        </a:spcBef>
                        <a:spcAft>
                          <a:spcPts val="0"/>
                        </a:spcAft>
                      </a:pPr>
                      <a:r>
                        <a:rPr lang="ar-SA" sz="1600" dirty="0">
                          <a:effectLst/>
                        </a:rPr>
                        <a:t>دور حياة البرنامج / النشاط التوعوي – مرحلتي التنفيذ والتقييم مع التركيز على التقييم والحملات التوعوية من خلال مواقع التواصل الاجتماعي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a:effectLst/>
                        </a:rPr>
                        <a:t>12:00 – 13:00</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33407716"/>
                  </a:ext>
                </a:extLst>
              </a:tr>
              <a:tr h="337555">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53208960"/>
                  </a:ext>
                </a:extLst>
              </a:tr>
              <a:tr h="336515">
                <a:tc>
                  <a:txBody>
                    <a:bodyPr/>
                    <a:lstStyle/>
                    <a:p>
                      <a:pPr marL="0" marR="0" algn="r" rtl="1">
                        <a:lnSpc>
                          <a:spcPct val="107000"/>
                        </a:lnSpc>
                        <a:spcBef>
                          <a:spcPts val="0"/>
                        </a:spcBef>
                        <a:spcAft>
                          <a:spcPts val="0"/>
                        </a:spcAft>
                      </a:pPr>
                      <a:r>
                        <a:rPr lang="ar-SA" sz="1600" dirty="0">
                          <a:effectLst/>
                        </a:rPr>
                        <a:t>آليات العمل مع الجهات المانحة والشركاء الاخرين في العمل التوعوي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ar-SA" sz="1600">
                          <a:effectLst/>
                        </a:rPr>
                        <a:t>13:00- 13:30</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53096778"/>
                  </a:ext>
                </a:extLst>
              </a:tr>
              <a:tr h="337555">
                <a:tc>
                  <a:txBody>
                    <a:bodyPr/>
                    <a:lstStyle/>
                    <a:p>
                      <a:pPr marL="0" marR="0" algn="r" rtl="1">
                        <a:lnSpc>
                          <a:spcPct val="107000"/>
                        </a:lnSpc>
                        <a:spcBef>
                          <a:spcPts val="0"/>
                        </a:spcBef>
                        <a:spcAft>
                          <a:spcPts val="0"/>
                        </a:spcAft>
                      </a:pPr>
                      <a:r>
                        <a:rPr lang="en-US" sz="16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r" rtl="1">
                        <a:lnSpc>
                          <a:spcPct val="107000"/>
                        </a:lnSpc>
                        <a:spcBef>
                          <a:spcPts val="0"/>
                        </a:spcBef>
                        <a:spcAft>
                          <a:spcPts val="0"/>
                        </a:spcAft>
                      </a:pPr>
                      <a:r>
                        <a:rPr lang="en-US" sz="16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70417388"/>
                  </a:ext>
                </a:extLst>
              </a:tr>
            </a:tbl>
          </a:graphicData>
        </a:graphic>
      </p:graphicFrame>
      <p:sp>
        <p:nvSpPr>
          <p:cNvPr id="4" name="Slide Number Placeholder 3">
            <a:extLst>
              <a:ext uri="{FF2B5EF4-FFF2-40B4-BE49-F238E27FC236}">
                <a16:creationId xmlns:a16="http://schemas.microsoft.com/office/drawing/2014/main" id="{10BA02B5-494F-4032-A347-91C147652DB7}"/>
              </a:ext>
            </a:extLst>
          </p:cNvPr>
          <p:cNvSpPr>
            <a:spLocks noGrp="1"/>
          </p:cNvSpPr>
          <p:nvPr>
            <p:ph type="sldNum" sz="quarter" idx="12"/>
          </p:nvPr>
        </p:nvSpPr>
        <p:spPr/>
        <p:txBody>
          <a:bodyPr/>
          <a:lstStyle/>
          <a:p>
            <a:fld id="{EC493897-9E44-4496-A56E-0B68D43C07C5}" type="slidenum">
              <a:rPr lang="en-US" smtClean="0"/>
              <a:t>2</a:t>
            </a:fld>
            <a:endParaRPr lang="en-US"/>
          </a:p>
        </p:txBody>
      </p:sp>
    </p:spTree>
    <p:extLst>
      <p:ext uri="{BB962C8B-B14F-4D97-AF65-F5344CB8AC3E}">
        <p14:creationId xmlns:p14="http://schemas.microsoft.com/office/powerpoint/2010/main" val="4887496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CDF7B-4929-41B2-9C0E-170530C4CAD1}"/>
              </a:ext>
            </a:extLst>
          </p:cNvPr>
          <p:cNvSpPr>
            <a:spLocks noGrp="1"/>
          </p:cNvSpPr>
          <p:nvPr>
            <p:ph type="title"/>
          </p:nvPr>
        </p:nvSpPr>
        <p:spPr>
          <a:xfrm>
            <a:off x="2260738" y="869142"/>
            <a:ext cx="8915399" cy="1181600"/>
          </a:xfrm>
        </p:spPr>
        <p:txBody>
          <a:bodyPr>
            <a:normAutofit fontScale="90000"/>
          </a:bodyPr>
          <a:lstStyle/>
          <a:p>
            <a:pPr algn="ctr"/>
            <a:r>
              <a:rPr lang="ar-SA" dirty="0"/>
              <a:t>مجموعات عمل حسب عدد المشاركين</a:t>
            </a:r>
            <a:br>
              <a:rPr lang="ar-SA" dirty="0"/>
            </a:br>
            <a:r>
              <a:rPr lang="ar-SA" dirty="0"/>
              <a:t>10 دقائق  </a:t>
            </a:r>
            <a:endParaRPr lang="en-US" dirty="0"/>
          </a:p>
        </p:txBody>
      </p:sp>
      <p:sp>
        <p:nvSpPr>
          <p:cNvPr id="3" name="Text Placeholder 2">
            <a:extLst>
              <a:ext uri="{FF2B5EF4-FFF2-40B4-BE49-F238E27FC236}">
                <a16:creationId xmlns:a16="http://schemas.microsoft.com/office/drawing/2014/main" id="{24AA99FD-35FD-4C0C-BCAA-3B532CB068F2}"/>
              </a:ext>
            </a:extLst>
          </p:cNvPr>
          <p:cNvSpPr>
            <a:spLocks noGrp="1"/>
          </p:cNvSpPr>
          <p:nvPr>
            <p:ph type="body" idx="1"/>
          </p:nvPr>
        </p:nvSpPr>
        <p:spPr>
          <a:xfrm>
            <a:off x="2660234" y="2544668"/>
            <a:ext cx="8915399" cy="491455"/>
          </a:xfrm>
        </p:spPr>
        <p:txBody>
          <a:bodyPr/>
          <a:lstStyle/>
          <a:p>
            <a:pPr algn="r"/>
            <a:r>
              <a:rPr lang="ar-SA" b="1" dirty="0"/>
              <a:t>مجموعة عمل 1: </a:t>
            </a:r>
            <a:r>
              <a:rPr lang="ar-SA" dirty="0"/>
              <a:t>تشخيص الاحتياجات التوعوية (الأسئلة الأربعة)  </a:t>
            </a:r>
            <a:endParaRPr lang="en-US" dirty="0"/>
          </a:p>
        </p:txBody>
      </p:sp>
      <p:sp>
        <p:nvSpPr>
          <p:cNvPr id="4" name="Slide Number Placeholder 3">
            <a:extLst>
              <a:ext uri="{FF2B5EF4-FFF2-40B4-BE49-F238E27FC236}">
                <a16:creationId xmlns:a16="http://schemas.microsoft.com/office/drawing/2014/main" id="{0397DDA0-4E22-41C2-93FC-D912417930A0}"/>
              </a:ext>
            </a:extLst>
          </p:cNvPr>
          <p:cNvSpPr>
            <a:spLocks noGrp="1"/>
          </p:cNvSpPr>
          <p:nvPr>
            <p:ph type="sldNum" sz="quarter" idx="12"/>
          </p:nvPr>
        </p:nvSpPr>
        <p:spPr/>
        <p:txBody>
          <a:bodyPr/>
          <a:lstStyle/>
          <a:p>
            <a:fld id="{EC493897-9E44-4496-A56E-0B68D43C07C5}" type="slidenum">
              <a:rPr lang="en-US" smtClean="0"/>
              <a:t>20</a:t>
            </a:fld>
            <a:endParaRPr lang="en-US"/>
          </a:p>
        </p:txBody>
      </p:sp>
      <p:sp>
        <p:nvSpPr>
          <p:cNvPr id="5" name="Text Placeholder 2">
            <a:extLst>
              <a:ext uri="{FF2B5EF4-FFF2-40B4-BE49-F238E27FC236}">
                <a16:creationId xmlns:a16="http://schemas.microsoft.com/office/drawing/2014/main" id="{9957631D-4F4D-402B-BC86-D0249445A5BD}"/>
              </a:ext>
            </a:extLst>
          </p:cNvPr>
          <p:cNvSpPr txBox="1">
            <a:spLocks/>
          </p:cNvSpPr>
          <p:nvPr/>
        </p:nvSpPr>
        <p:spPr>
          <a:xfrm>
            <a:off x="2744789" y="3363536"/>
            <a:ext cx="8915399" cy="491455"/>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20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pPr algn="r"/>
            <a:r>
              <a:rPr lang="ar-SA" b="1" dirty="0"/>
              <a:t>مجموعة عمل 2: </a:t>
            </a:r>
            <a:r>
              <a:rPr lang="ar-SA" dirty="0"/>
              <a:t>التخطيط للنشاط التوعوي (نموذج تخطيط النشاط)  </a:t>
            </a:r>
            <a:endParaRPr lang="en-US" dirty="0"/>
          </a:p>
        </p:txBody>
      </p:sp>
    </p:spTree>
    <p:extLst>
      <p:ext uri="{BB962C8B-B14F-4D97-AF65-F5344CB8AC3E}">
        <p14:creationId xmlns:p14="http://schemas.microsoft.com/office/powerpoint/2010/main" val="2253142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1FCBC5-1545-4616-AB90-9A9DFD402A41}"/>
              </a:ext>
            </a:extLst>
          </p:cNvPr>
          <p:cNvSpPr>
            <a:spLocks noGrp="1"/>
          </p:cNvSpPr>
          <p:nvPr>
            <p:ph type="body" sz="quarter" idx="3"/>
          </p:nvPr>
        </p:nvSpPr>
        <p:spPr>
          <a:xfrm>
            <a:off x="2920753" y="535923"/>
            <a:ext cx="9031761" cy="816349"/>
          </a:xfrm>
        </p:spPr>
        <p:txBody>
          <a:bodyPr/>
          <a:lstStyle/>
          <a:p>
            <a:pPr algn="ctr"/>
            <a:r>
              <a:rPr lang="ar-SA" dirty="0">
                <a:solidFill>
                  <a:srgbClr val="FF0000"/>
                </a:solidFill>
              </a:rPr>
              <a:t>التمرين الأول : مرحلة التشخيص</a:t>
            </a:r>
          </a:p>
          <a:p>
            <a:pPr algn="ctr"/>
            <a:r>
              <a:rPr lang="ar-SA" dirty="0">
                <a:solidFill>
                  <a:srgbClr val="FF0000"/>
                </a:solidFill>
              </a:rPr>
              <a:t>الأسئلة الرئيسية: ماذا- لماذا- من- كيف؟   </a:t>
            </a:r>
            <a:endParaRPr lang="en-US" dirty="0">
              <a:solidFill>
                <a:srgbClr val="FF0000"/>
              </a:solidFill>
            </a:endParaRPr>
          </a:p>
        </p:txBody>
      </p:sp>
      <p:sp>
        <p:nvSpPr>
          <p:cNvPr id="6" name="Content Placeholder 5">
            <a:extLst>
              <a:ext uri="{FF2B5EF4-FFF2-40B4-BE49-F238E27FC236}">
                <a16:creationId xmlns:a16="http://schemas.microsoft.com/office/drawing/2014/main" id="{508E3B91-1998-48B5-9B76-E802FCB5AF28}"/>
              </a:ext>
            </a:extLst>
          </p:cNvPr>
          <p:cNvSpPr>
            <a:spLocks noGrp="1"/>
          </p:cNvSpPr>
          <p:nvPr>
            <p:ph sz="quarter" idx="4"/>
          </p:nvPr>
        </p:nvSpPr>
        <p:spPr>
          <a:xfrm>
            <a:off x="2219417" y="1352272"/>
            <a:ext cx="9531503" cy="4693965"/>
          </a:xfrm>
        </p:spPr>
        <p:txBody>
          <a:bodyPr>
            <a:normAutofit lnSpcReduction="10000"/>
          </a:bodyPr>
          <a:lstStyle/>
          <a:p>
            <a:pPr algn="r" rtl="1"/>
            <a:endParaRPr lang="ar-SA" dirty="0"/>
          </a:p>
          <a:p>
            <a:pPr algn="r" rtl="1"/>
            <a:r>
              <a:rPr lang="ar-SA" dirty="0"/>
              <a:t>ما هي القضية التوعوية؟  </a:t>
            </a:r>
          </a:p>
          <a:p>
            <a:pPr algn="r" rtl="1"/>
            <a:r>
              <a:rPr lang="ar-SA" dirty="0"/>
              <a:t>لماذا تعتبر القضية مهمة للمؤسسة؟ للمنطقة؟</a:t>
            </a:r>
          </a:p>
          <a:p>
            <a:pPr algn="r" rtl="1"/>
            <a:r>
              <a:rPr lang="ar-SA" dirty="0"/>
              <a:t>هل /كيف عملت المؤسسة سابقا على القضية؟</a:t>
            </a:r>
          </a:p>
          <a:p>
            <a:pPr algn="r" rtl="1"/>
            <a:r>
              <a:rPr lang="ar-SA" dirty="0"/>
              <a:t>من هي الجهات الرئيسية المتأثرة بالقضية؟</a:t>
            </a:r>
          </a:p>
          <a:p>
            <a:pPr algn="r" rtl="1"/>
            <a:r>
              <a:rPr lang="ar-SA" dirty="0"/>
              <a:t>ما هي الرسالة التوعوية او التغيير المطلوب؟</a:t>
            </a:r>
          </a:p>
          <a:p>
            <a:pPr algn="r" rtl="1"/>
            <a:r>
              <a:rPr lang="ar-SA" dirty="0"/>
              <a:t>كيف يمكن طرح القضية التوعوية أو التصدي لها؟</a:t>
            </a:r>
          </a:p>
          <a:p>
            <a:pPr algn="r" rtl="1"/>
            <a:r>
              <a:rPr lang="ar-SA" dirty="0"/>
              <a:t>هل يمكن احداث التغيير المطلوب؟</a:t>
            </a:r>
          </a:p>
          <a:p>
            <a:pPr algn="r" rtl="1"/>
            <a:r>
              <a:rPr lang="ar-SA" dirty="0"/>
              <a:t>هل توجد صعوبات وعوائق يجب التصدي لها؟</a:t>
            </a:r>
          </a:p>
          <a:p>
            <a:pPr algn="r" rtl="1"/>
            <a:r>
              <a:rPr lang="ar-SA" dirty="0"/>
              <a:t>ما هو الإطار الزمني المناسب للعمل؟</a:t>
            </a:r>
          </a:p>
          <a:p>
            <a:pPr algn="r" rtl="1"/>
            <a:r>
              <a:rPr lang="ar-SA" dirty="0"/>
              <a:t>من هي الأطراف الأخرى المهتمة بالقضية التوعوية؟ </a:t>
            </a:r>
          </a:p>
          <a:p>
            <a:pPr algn="r" rtl="1"/>
            <a:r>
              <a:rPr lang="ar-SA" dirty="0"/>
              <a:t>كيف يمكن لهذه الأطراف وغيرها تقديم الدعم للمؤسسة؟</a:t>
            </a:r>
          </a:p>
          <a:p>
            <a:pPr marL="0" indent="0" algn="r" rtl="1">
              <a:buNone/>
            </a:pPr>
            <a:endParaRPr lang="ar-SA" dirty="0"/>
          </a:p>
          <a:p>
            <a:pPr algn="r" rtl="1"/>
            <a:endParaRPr lang="ar-SA" dirty="0"/>
          </a:p>
        </p:txBody>
      </p:sp>
      <p:sp>
        <p:nvSpPr>
          <p:cNvPr id="12" name="Slide Number Placeholder 11">
            <a:extLst>
              <a:ext uri="{FF2B5EF4-FFF2-40B4-BE49-F238E27FC236}">
                <a16:creationId xmlns:a16="http://schemas.microsoft.com/office/drawing/2014/main" id="{6E71CDAF-EA6A-4932-9877-FCAB60579DEC}"/>
              </a:ext>
            </a:extLst>
          </p:cNvPr>
          <p:cNvSpPr>
            <a:spLocks noGrp="1"/>
          </p:cNvSpPr>
          <p:nvPr>
            <p:ph type="sldNum" sz="quarter" idx="12"/>
          </p:nvPr>
        </p:nvSpPr>
        <p:spPr/>
        <p:txBody>
          <a:bodyPr/>
          <a:lstStyle/>
          <a:p>
            <a:fld id="{EC493897-9E44-4496-A56E-0B68D43C07C5}" type="slidenum">
              <a:rPr lang="en-US" smtClean="0"/>
              <a:t>21</a:t>
            </a:fld>
            <a:endParaRPr lang="en-US"/>
          </a:p>
        </p:txBody>
      </p:sp>
    </p:spTree>
    <p:extLst>
      <p:ext uri="{BB962C8B-B14F-4D97-AF65-F5344CB8AC3E}">
        <p14:creationId xmlns:p14="http://schemas.microsoft.com/office/powerpoint/2010/main" val="132852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E1664A77-88CF-4E48-A912-99C9C94FA61D}"/>
              </a:ext>
            </a:extLst>
          </p:cNvPr>
          <p:cNvSpPr>
            <a:spLocks noGrp="1"/>
          </p:cNvSpPr>
          <p:nvPr>
            <p:ph type="sldNum" sz="quarter" idx="12"/>
          </p:nvPr>
        </p:nvSpPr>
        <p:spPr/>
        <p:txBody>
          <a:bodyPr/>
          <a:lstStyle/>
          <a:p>
            <a:fld id="{EC493897-9E44-4496-A56E-0B68D43C07C5}" type="slidenum">
              <a:rPr lang="en-US" smtClean="0"/>
              <a:t>22</a:t>
            </a:fld>
            <a:endParaRPr lang="en-US" dirty="0"/>
          </a:p>
        </p:txBody>
      </p:sp>
      <p:sp>
        <p:nvSpPr>
          <p:cNvPr id="13" name="Flowchart: Connector 12">
            <a:extLst>
              <a:ext uri="{FF2B5EF4-FFF2-40B4-BE49-F238E27FC236}">
                <a16:creationId xmlns:a16="http://schemas.microsoft.com/office/drawing/2014/main" id="{7391352C-C640-4F6A-9B0B-DD2B00E267DC}"/>
              </a:ext>
            </a:extLst>
          </p:cNvPr>
          <p:cNvSpPr/>
          <p:nvPr/>
        </p:nvSpPr>
        <p:spPr>
          <a:xfrm>
            <a:off x="5874044" y="2778853"/>
            <a:ext cx="1739416" cy="1300294"/>
          </a:xfrm>
          <a:prstGeom prst="flowChartConnector">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a:t>أفضل الممارسات</a:t>
            </a:r>
            <a:endParaRPr lang="en-US" dirty="0"/>
          </a:p>
        </p:txBody>
      </p:sp>
      <p:sp>
        <p:nvSpPr>
          <p:cNvPr id="14" name="TextBox 13">
            <a:extLst>
              <a:ext uri="{FF2B5EF4-FFF2-40B4-BE49-F238E27FC236}">
                <a16:creationId xmlns:a16="http://schemas.microsoft.com/office/drawing/2014/main" id="{7061A5DE-E4AE-4E9A-B2AF-BB863EF38B24}"/>
              </a:ext>
            </a:extLst>
          </p:cNvPr>
          <p:cNvSpPr txBox="1"/>
          <p:nvPr/>
        </p:nvSpPr>
        <p:spPr>
          <a:xfrm>
            <a:off x="7470053" y="800658"/>
            <a:ext cx="4253815" cy="5816977"/>
          </a:xfrm>
          <a:prstGeom prst="rect">
            <a:avLst/>
          </a:prstGeom>
          <a:solidFill>
            <a:schemeClr val="accent2">
              <a:lumMod val="20000"/>
              <a:lumOff val="8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r" rtl="1">
              <a:buFont typeface="Arial" panose="020B0604020202020204" pitchFamily="34" charset="0"/>
              <a:buChar char="•"/>
            </a:pPr>
            <a:r>
              <a:rPr lang="ar-SA" sz="1600" dirty="0"/>
              <a:t>البدء بتحضيرات التنفيذ بمدة كافية وفق ما تتطلبه إجراءات المؤسسة والجهة المانحة</a:t>
            </a:r>
          </a:p>
          <a:p>
            <a:pPr algn="r" rtl="1">
              <a:buFont typeface="Arial" panose="020B0604020202020204" pitchFamily="34" charset="0"/>
              <a:buChar char="•"/>
            </a:pPr>
            <a:r>
              <a:rPr lang="ar-SA" sz="1600" dirty="0"/>
              <a:t>توفير الاحتياجات البشرية والمادية من موارد مختلفة </a:t>
            </a:r>
          </a:p>
          <a:p>
            <a:pPr algn="r" rtl="1">
              <a:buFont typeface="Arial" panose="020B0604020202020204" pitchFamily="34" charset="0"/>
              <a:buChar char="•"/>
            </a:pPr>
            <a:r>
              <a:rPr lang="ar-SA" sz="1600" dirty="0"/>
              <a:t>الإعلان عن البرنامج والأنشطة بشكل مسبق وبالطرق المناسبة لإثارة رغبة الجمهور/ الفئة في المشاركة. </a:t>
            </a:r>
          </a:p>
          <a:p>
            <a:pPr algn="r" rtl="1">
              <a:buFont typeface="Arial" panose="020B0604020202020204" pitchFamily="34" charset="0"/>
              <a:buChar char="•"/>
            </a:pPr>
            <a:r>
              <a:rPr lang="ar-SA" sz="1600" dirty="0"/>
              <a:t>ملائمة أعضاء الفريق القائم على تنفيذ كل نشاط</a:t>
            </a:r>
          </a:p>
          <a:p>
            <a:pPr algn="r" rtl="1">
              <a:buFont typeface="Arial" panose="020B0604020202020204" pitchFamily="34" charset="0"/>
              <a:buChar char="•"/>
            </a:pPr>
            <a:r>
              <a:rPr lang="ar-SA" sz="1600" dirty="0"/>
              <a:t> اختيار الاطار الزمني والمكان المناسب للفئة المستهدفة</a:t>
            </a:r>
          </a:p>
          <a:p>
            <a:pPr algn="r" rtl="1">
              <a:buFont typeface="Arial" panose="020B0604020202020204" pitchFamily="34" charset="0"/>
              <a:buChar char="•"/>
            </a:pPr>
            <a:r>
              <a:rPr lang="ar-SA" sz="1600" dirty="0"/>
              <a:t>الوصول للجمهور المستهدف في أماكن تواجدهم </a:t>
            </a:r>
          </a:p>
          <a:p>
            <a:pPr algn="r" rtl="1">
              <a:buFont typeface="Arial" panose="020B0604020202020204" pitchFamily="34" charset="0"/>
              <a:buChar char="•"/>
            </a:pPr>
            <a:r>
              <a:rPr lang="ar-SA" sz="1600" dirty="0"/>
              <a:t>اختيار الرسائل التوعوية بحذر </a:t>
            </a:r>
          </a:p>
          <a:p>
            <a:pPr algn="r" rtl="1">
              <a:buFont typeface="Arial" panose="020B0604020202020204" pitchFamily="34" charset="0"/>
              <a:buChar char="•"/>
            </a:pPr>
            <a:r>
              <a:rPr lang="ar-SA" sz="1600" dirty="0"/>
              <a:t>إعطاء وقت كافي للتحضير المواد والوسائل الاعلانية اذا لزمت </a:t>
            </a:r>
            <a:endParaRPr lang="en-US" sz="1600" dirty="0"/>
          </a:p>
          <a:p>
            <a:pPr algn="r" rtl="1">
              <a:buFont typeface="Arial" panose="020B0604020202020204" pitchFamily="34" charset="0"/>
              <a:buChar char="•"/>
            </a:pPr>
            <a:r>
              <a:rPr lang="ar-SA" sz="1600" dirty="0"/>
              <a:t>توفير الحوافز المادية والمعنوية للمتطوعين </a:t>
            </a:r>
          </a:p>
          <a:p>
            <a:pPr algn="r" rtl="1">
              <a:buFont typeface="Arial" panose="020B0604020202020204" pitchFamily="34" charset="0"/>
              <a:buChar char="•"/>
            </a:pPr>
            <a:r>
              <a:rPr lang="ar-SA" sz="1600" dirty="0"/>
              <a:t>التواصل المستمر مع المتطوعين والداعمين والمانحين </a:t>
            </a:r>
          </a:p>
          <a:p>
            <a:pPr algn="r" rtl="1">
              <a:buFont typeface="Arial" panose="020B0604020202020204" pitchFamily="34" charset="0"/>
              <a:buChar char="•"/>
            </a:pPr>
            <a:r>
              <a:rPr lang="ar-SA" sz="1600" dirty="0"/>
              <a:t>دعوة المؤسسات المحلية والداعمة وغيرهم بفترة كافية قبل تنفيذ النشاط</a:t>
            </a:r>
          </a:p>
          <a:p>
            <a:pPr algn="r" rtl="1">
              <a:buFont typeface="Arial" panose="020B0604020202020204" pitchFamily="34" charset="0"/>
              <a:buChar char="•"/>
            </a:pPr>
            <a:r>
              <a:rPr lang="ar-SA" sz="1600" dirty="0"/>
              <a:t>استهداف الافراد بأسمائهم إذا أمكن </a:t>
            </a:r>
          </a:p>
          <a:p>
            <a:pPr algn="r" rtl="1">
              <a:buFont typeface="Arial" panose="020B0604020202020204" pitchFamily="34" charset="0"/>
              <a:buChar char="•"/>
            </a:pPr>
            <a:r>
              <a:rPr lang="ar-SA" sz="1600" dirty="0"/>
              <a:t>تجنب الدعوات العامة </a:t>
            </a:r>
          </a:p>
          <a:p>
            <a:pPr algn="r" rtl="1">
              <a:buFont typeface="Arial" panose="020B0604020202020204" pitchFamily="34" charset="0"/>
              <a:buChar char="•"/>
            </a:pPr>
            <a:r>
              <a:rPr lang="ar-SA" sz="1600" dirty="0"/>
              <a:t>مراعاة الطبيعة الجغرافية وكبر حجم المنطقة المستهدفة والكثافة السكانية </a:t>
            </a:r>
            <a:endParaRPr lang="ar-SA" sz="1400" dirty="0"/>
          </a:p>
        </p:txBody>
      </p:sp>
      <p:sp>
        <p:nvSpPr>
          <p:cNvPr id="15" name="TextBox 14">
            <a:extLst>
              <a:ext uri="{FF2B5EF4-FFF2-40B4-BE49-F238E27FC236}">
                <a16:creationId xmlns:a16="http://schemas.microsoft.com/office/drawing/2014/main" id="{38991543-82E1-4735-8FD2-B13C5215F9A1}"/>
              </a:ext>
            </a:extLst>
          </p:cNvPr>
          <p:cNvSpPr txBox="1"/>
          <p:nvPr/>
        </p:nvSpPr>
        <p:spPr>
          <a:xfrm>
            <a:off x="1683338" y="319245"/>
            <a:ext cx="3586147" cy="400110"/>
          </a:xfrm>
          <a:prstGeom prst="rect">
            <a:avLst/>
          </a:prstGeom>
          <a:solidFill>
            <a:schemeClr val="accent2"/>
          </a:solidFill>
        </p:spPr>
        <p:txBody>
          <a:bodyPr wrap="square" rtlCol="0">
            <a:spAutoFit/>
          </a:bodyPr>
          <a:lstStyle/>
          <a:p>
            <a:pPr algn="ctr"/>
            <a:r>
              <a:rPr lang="ar-SA" sz="2000" b="1" dirty="0"/>
              <a:t>مرحلة التقييم</a:t>
            </a:r>
            <a:endParaRPr lang="en-US" sz="2000" b="1" dirty="0"/>
          </a:p>
        </p:txBody>
      </p:sp>
      <p:sp>
        <p:nvSpPr>
          <p:cNvPr id="16" name="TextBox 15">
            <a:extLst>
              <a:ext uri="{FF2B5EF4-FFF2-40B4-BE49-F238E27FC236}">
                <a16:creationId xmlns:a16="http://schemas.microsoft.com/office/drawing/2014/main" id="{64E6F6B4-62AE-4A5A-9286-25C29786D211}"/>
              </a:ext>
            </a:extLst>
          </p:cNvPr>
          <p:cNvSpPr txBox="1"/>
          <p:nvPr/>
        </p:nvSpPr>
        <p:spPr>
          <a:xfrm>
            <a:off x="7803888" y="319245"/>
            <a:ext cx="3586147" cy="400110"/>
          </a:xfrm>
          <a:prstGeom prst="rect">
            <a:avLst/>
          </a:prstGeom>
          <a:solidFill>
            <a:schemeClr val="accent2"/>
          </a:solidFill>
        </p:spPr>
        <p:txBody>
          <a:bodyPr wrap="square" rtlCol="0">
            <a:spAutoFit/>
          </a:bodyPr>
          <a:lstStyle/>
          <a:p>
            <a:pPr algn="ctr"/>
            <a:r>
              <a:rPr lang="ar-SA" sz="2000" b="1" dirty="0"/>
              <a:t>مرحلة التنفيذ</a:t>
            </a:r>
            <a:endParaRPr lang="en-US" sz="2000" b="1" dirty="0"/>
          </a:p>
        </p:txBody>
      </p:sp>
      <p:sp>
        <p:nvSpPr>
          <p:cNvPr id="17" name="TextBox 16">
            <a:extLst>
              <a:ext uri="{FF2B5EF4-FFF2-40B4-BE49-F238E27FC236}">
                <a16:creationId xmlns:a16="http://schemas.microsoft.com/office/drawing/2014/main" id="{6A644171-0D4E-41A7-9A11-E04C96D26F9A}"/>
              </a:ext>
            </a:extLst>
          </p:cNvPr>
          <p:cNvSpPr txBox="1"/>
          <p:nvPr/>
        </p:nvSpPr>
        <p:spPr>
          <a:xfrm>
            <a:off x="607862" y="800658"/>
            <a:ext cx="5419106" cy="5755422"/>
          </a:xfrm>
          <a:prstGeom prst="rect">
            <a:avLst/>
          </a:prstGeom>
          <a:solidFill>
            <a:schemeClr val="accent2">
              <a:lumMod val="20000"/>
              <a:lumOff val="8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lgn="r" rtl="1">
              <a:buFont typeface="Arial" panose="020B0604020202020204" pitchFamily="34" charset="0"/>
              <a:buChar char="•"/>
            </a:pPr>
            <a:r>
              <a:rPr lang="ar-SA" sz="1600" dirty="0"/>
              <a:t>التقييم هو قياس ما تم إنجازه من الأهداف المحددة عن طريق قياس التغيير الحاصل في</a:t>
            </a:r>
            <a:r>
              <a:rPr lang="en-US" sz="1600" dirty="0"/>
              <a:t> </a:t>
            </a:r>
            <a:r>
              <a:rPr lang="ar-SA" sz="1600" dirty="0"/>
              <a:t>قيمة مؤشرات التقييم (</a:t>
            </a:r>
            <a:r>
              <a:rPr lang="en-US" sz="1600" dirty="0"/>
              <a:t>(Base and </a:t>
            </a:r>
            <a:r>
              <a:rPr lang="en-US" sz="1600" dirty="0" err="1"/>
              <a:t>endlines</a:t>
            </a:r>
            <a:r>
              <a:rPr lang="ar-SA" sz="1600" dirty="0"/>
              <a:t> لكل قضية</a:t>
            </a:r>
          </a:p>
          <a:p>
            <a:pPr marL="285750" indent="-285750" algn="r" rtl="1">
              <a:buFont typeface="Arial" panose="020B0604020202020204" pitchFamily="34" charset="0"/>
              <a:buChar char="•"/>
            </a:pPr>
            <a:r>
              <a:rPr lang="ar-SA" sz="1600" dirty="0"/>
              <a:t>اختيار مؤشرات عملية </a:t>
            </a:r>
            <a:r>
              <a:rPr lang="en-US" sz="1600" dirty="0"/>
              <a:t> (SMART) </a:t>
            </a:r>
            <a:r>
              <a:rPr lang="ar-SA" sz="1600" dirty="0"/>
              <a:t>أي مؤشرات محددة و قابلة للقياس ومحدودة بفترة زمنية وملائمة لطبيعة النشاط والفئة </a:t>
            </a:r>
          </a:p>
          <a:p>
            <a:pPr marL="285750" indent="-285750" algn="r" rtl="1">
              <a:buFont typeface="Arial" panose="020B0604020202020204" pitchFamily="34" charset="0"/>
              <a:buChar char="•"/>
            </a:pPr>
            <a:r>
              <a:rPr lang="ar-SA" sz="1600" dirty="0"/>
              <a:t>التقييم الداخلي لمعرفة نقاط القوة والضعف في عمليات تخطيط وتنفيذ النشاط</a:t>
            </a:r>
          </a:p>
          <a:p>
            <a:pPr marL="285750" indent="-285750" algn="r" rtl="1">
              <a:buFont typeface="Arial" panose="020B0604020202020204" pitchFamily="34" charset="0"/>
              <a:buChar char="•"/>
            </a:pPr>
            <a:r>
              <a:rPr lang="ar-SA" sz="1600" dirty="0"/>
              <a:t>التقييم الخارجي لمعرفة الأثر على المشاركين والتقدم الحاصل في تحقيق الاهداف التوعوية</a:t>
            </a:r>
            <a:endParaRPr lang="en-US" sz="1600" dirty="0"/>
          </a:p>
          <a:p>
            <a:pPr marL="285750" indent="-285750" algn="r" rtl="1">
              <a:buFont typeface="Arial" panose="020B0604020202020204" pitchFamily="34" charset="0"/>
              <a:buChar char="•"/>
            </a:pPr>
            <a:r>
              <a:rPr lang="ar-SA" sz="1600" dirty="0"/>
              <a:t>اشراك افراد قادرين على القيام بالتقييم الكمي والنوعي عند التخطيط والتنفيذ</a:t>
            </a:r>
          </a:p>
          <a:p>
            <a:pPr marL="285750" indent="-285750" algn="r" rtl="1">
              <a:buFont typeface="Arial" panose="020B0604020202020204" pitchFamily="34" charset="0"/>
              <a:buChar char="•"/>
            </a:pPr>
            <a:r>
              <a:rPr lang="ar-SA" sz="1600" dirty="0"/>
              <a:t>يعتبر تحضير تقرير تنفيذ النشاط وأعداد المشاركين غير كاف للمؤسسة او للجهات الداعمة أو للجمهور </a:t>
            </a:r>
          </a:p>
          <a:p>
            <a:pPr marL="285750" indent="-285750" algn="r" rtl="1">
              <a:buFont typeface="Arial" panose="020B0604020202020204" pitchFamily="34" charset="0"/>
              <a:buChar char="•"/>
            </a:pPr>
            <a:r>
              <a:rPr lang="ar-SA" sz="1600" dirty="0"/>
              <a:t>ضرورة الحصول على التغذية الراجعة من الجمهور اثناء وبعد تنفيذ النشاط </a:t>
            </a:r>
          </a:p>
          <a:p>
            <a:pPr marL="285750" indent="-285750" algn="r" rtl="1">
              <a:buFont typeface="Arial" panose="020B0604020202020204" pitchFamily="34" charset="0"/>
              <a:buChar char="•"/>
            </a:pPr>
            <a:r>
              <a:rPr lang="ar-SA" sz="1600" dirty="0"/>
              <a:t>ضرورة اجراء التقييم على مستويات مختلفة: النشاط /المنطقة/الفئة المستهدفة /الآلية التوعوية /البرنامج </a:t>
            </a:r>
          </a:p>
          <a:p>
            <a:pPr marL="285750" indent="-285750" algn="r" rtl="1">
              <a:buFont typeface="Arial" panose="020B0604020202020204" pitchFamily="34" charset="0"/>
              <a:buChar char="•"/>
            </a:pPr>
            <a:r>
              <a:rPr lang="ar-SA" sz="1600" dirty="0"/>
              <a:t>حفظ بيانات التقييم بطريقة قابل للعمل عليها لاحقا</a:t>
            </a:r>
          </a:p>
          <a:p>
            <a:pPr marL="285750" indent="-285750" algn="r" rtl="1">
              <a:buFont typeface="Arial" panose="020B0604020202020204" pitchFamily="34" charset="0"/>
              <a:buChar char="•"/>
            </a:pPr>
            <a:r>
              <a:rPr lang="ar-SA" sz="1600" dirty="0"/>
              <a:t>إدراج نتائج التقييمات في التقارير المرفوعة للمانحين ابراز التغيير الحاصل للجمهور وصانعي القرار والداعمين </a:t>
            </a:r>
            <a:r>
              <a:rPr lang="ar-SA" sz="1400" dirty="0"/>
              <a:t>مع </a:t>
            </a:r>
            <a:r>
              <a:rPr lang="ar-SA" sz="1600" dirty="0"/>
              <a:t>مراجعة مقترح المشروع والتركيز على بنود المتابعة والتقييم في الاتفاقية</a:t>
            </a:r>
          </a:p>
          <a:p>
            <a:pPr marL="285750" indent="-285750" algn="r" rtl="1">
              <a:buFont typeface="Arial" panose="020B0604020202020204" pitchFamily="34" charset="0"/>
              <a:buChar char="•"/>
            </a:pPr>
            <a:r>
              <a:rPr lang="ar-SA" sz="1600" dirty="0"/>
              <a:t>التغطية الإعلامية وقصص النجاح والتأثيرات على  حياة الافراد</a:t>
            </a:r>
          </a:p>
        </p:txBody>
      </p:sp>
    </p:spTree>
    <p:extLst>
      <p:ext uri="{BB962C8B-B14F-4D97-AF65-F5344CB8AC3E}">
        <p14:creationId xmlns:p14="http://schemas.microsoft.com/office/powerpoint/2010/main" val="2108118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8F3CB-CDB1-4353-9BF9-9032F67F974B}"/>
              </a:ext>
            </a:extLst>
          </p:cNvPr>
          <p:cNvSpPr>
            <a:spLocks noGrp="1"/>
          </p:cNvSpPr>
          <p:nvPr>
            <p:ph type="title"/>
          </p:nvPr>
        </p:nvSpPr>
        <p:spPr>
          <a:xfrm>
            <a:off x="2367294" y="399193"/>
            <a:ext cx="8911687" cy="777178"/>
          </a:xfrm>
        </p:spPr>
        <p:txBody>
          <a:bodyPr>
            <a:normAutofit/>
          </a:bodyPr>
          <a:lstStyle/>
          <a:p>
            <a:r>
              <a:rPr lang="ar-SA" sz="2800" b="1" dirty="0"/>
              <a:t>متابعة وتقييم العمل التوعوي من خلال الانترنت</a:t>
            </a:r>
            <a:endParaRPr lang="en-US" sz="2800" b="1" dirty="0"/>
          </a:p>
        </p:txBody>
      </p:sp>
      <p:sp>
        <p:nvSpPr>
          <p:cNvPr id="3" name="Content Placeholder 2">
            <a:extLst>
              <a:ext uri="{FF2B5EF4-FFF2-40B4-BE49-F238E27FC236}">
                <a16:creationId xmlns:a16="http://schemas.microsoft.com/office/drawing/2014/main" id="{D280E972-BAC1-4D79-9BD5-9EB56DDC4C80}"/>
              </a:ext>
            </a:extLst>
          </p:cNvPr>
          <p:cNvSpPr>
            <a:spLocks noGrp="1"/>
          </p:cNvSpPr>
          <p:nvPr>
            <p:ph idx="1"/>
          </p:nvPr>
        </p:nvSpPr>
        <p:spPr>
          <a:xfrm>
            <a:off x="926275" y="1176371"/>
            <a:ext cx="10578337" cy="4893847"/>
          </a:xfrm>
        </p:spPr>
        <p:txBody>
          <a:bodyPr>
            <a:normAutofit/>
          </a:bodyPr>
          <a:lstStyle/>
          <a:p>
            <a:pPr lvl="0" algn="r" rtl="1"/>
            <a:r>
              <a:rPr lang="ar-SA" dirty="0"/>
              <a:t>متابعة عدد مرات الدخول على موقع وصفحات المؤسسة (ونسبة الزيادة فيها) </a:t>
            </a:r>
            <a:endParaRPr lang="en-US" dirty="0"/>
          </a:p>
          <a:p>
            <a:pPr lvl="0" algn="r" rtl="1"/>
            <a:r>
              <a:rPr lang="ar-SA" dirty="0"/>
              <a:t>انشاء صفحات خاصة بالبرنامج التوعوي </a:t>
            </a:r>
          </a:p>
          <a:p>
            <a:pPr lvl="0" algn="r" rtl="1"/>
            <a:r>
              <a:rPr lang="ar-SA" dirty="0"/>
              <a:t>متابعة الأنشطة والحملات التوعوية على وسائل التواصل الاجتماعي من خلال: </a:t>
            </a:r>
            <a:endParaRPr lang="en-US" dirty="0"/>
          </a:p>
          <a:p>
            <a:pPr lvl="0" algn="r" rtl="1"/>
            <a:r>
              <a:rPr lang="ar-SA" dirty="0"/>
              <a:t>عدد المتابعين لهذه الصفحات</a:t>
            </a:r>
            <a:endParaRPr lang="en-US" dirty="0"/>
          </a:p>
          <a:p>
            <a:pPr lvl="0" algn="r" rtl="1"/>
            <a:r>
              <a:rPr lang="ar-SA" dirty="0"/>
              <a:t>عدد مرات الاعجاب بالبروستات والتحديثات </a:t>
            </a:r>
            <a:endParaRPr lang="en-US" dirty="0"/>
          </a:p>
          <a:p>
            <a:pPr lvl="0" algn="r" rtl="1"/>
            <a:r>
              <a:rPr lang="ar-SA" dirty="0"/>
              <a:t>عدد مرات مشاركة البوسات والتحديثات </a:t>
            </a:r>
            <a:endParaRPr lang="en-US" dirty="0"/>
          </a:p>
          <a:p>
            <a:pPr lvl="0" algn="r" rtl="1"/>
            <a:r>
              <a:rPr lang="ar-SA" dirty="0"/>
              <a:t>عدد مرات البحث عن الحملة أو الأنشطة التوعية للمؤسسة باستخدام محركات البحث المختلفة (جوجل مثلا)</a:t>
            </a:r>
            <a:endParaRPr lang="en-US" dirty="0"/>
          </a:p>
          <a:p>
            <a:pPr lvl="0" algn="r" rtl="1"/>
            <a:r>
              <a:rPr lang="ar-SA" dirty="0"/>
              <a:t>عدد المرات التي تذكر فيها الصحافة الحملة الاعلانية او القضية التوعوية </a:t>
            </a:r>
            <a:endParaRPr lang="en-US" dirty="0"/>
          </a:p>
          <a:p>
            <a:pPr lvl="0" algn="r" rtl="1"/>
            <a:r>
              <a:rPr lang="ar-SA" dirty="0"/>
              <a:t> عدد المرات التي يتم فيها وضع رابط على موقع المؤسسة او الحملة (يمكن متابعة الرصد الكترونيا باستخدام </a:t>
            </a:r>
            <a:r>
              <a:rPr lang="en-US" dirty="0"/>
              <a:t>Google Spreadsheet </a:t>
            </a:r>
            <a:r>
              <a:rPr lang="ar-SA" dirty="0"/>
              <a:t> أو </a:t>
            </a:r>
            <a:r>
              <a:rPr lang="en-US" dirty="0"/>
              <a:t>Google Analytics Campaign</a:t>
            </a:r>
          </a:p>
          <a:p>
            <a:pPr lvl="0" algn="r" rtl="1"/>
            <a:r>
              <a:rPr lang="ar-SA" dirty="0"/>
              <a:t>يمكن معرفة الخصائص الديموغرافية للمتابعين للحملة من خلال برنامج </a:t>
            </a:r>
            <a:r>
              <a:rPr lang="en-US" dirty="0"/>
              <a:t>Google Demographics c </a:t>
            </a:r>
            <a:r>
              <a:rPr lang="ar-SA" dirty="0"/>
              <a:t> </a:t>
            </a:r>
            <a:endParaRPr lang="en-US" dirty="0"/>
          </a:p>
          <a:p>
            <a:pPr algn="r"/>
            <a:endParaRPr lang="en-US" dirty="0"/>
          </a:p>
        </p:txBody>
      </p:sp>
      <p:sp>
        <p:nvSpPr>
          <p:cNvPr id="4" name="Slide Number Placeholder 3">
            <a:extLst>
              <a:ext uri="{FF2B5EF4-FFF2-40B4-BE49-F238E27FC236}">
                <a16:creationId xmlns:a16="http://schemas.microsoft.com/office/drawing/2014/main" id="{E29922FA-007C-4F6C-B0E2-2B8156D999F9}"/>
              </a:ext>
            </a:extLst>
          </p:cNvPr>
          <p:cNvSpPr>
            <a:spLocks noGrp="1"/>
          </p:cNvSpPr>
          <p:nvPr>
            <p:ph type="sldNum" sz="quarter" idx="12"/>
          </p:nvPr>
        </p:nvSpPr>
        <p:spPr/>
        <p:txBody>
          <a:bodyPr/>
          <a:lstStyle/>
          <a:p>
            <a:fld id="{EC493897-9E44-4496-A56E-0B68D43C07C5}" type="slidenum">
              <a:rPr lang="en-US" smtClean="0"/>
              <a:t>23</a:t>
            </a:fld>
            <a:endParaRPr lang="en-US"/>
          </a:p>
        </p:txBody>
      </p:sp>
    </p:spTree>
    <p:extLst>
      <p:ext uri="{BB962C8B-B14F-4D97-AF65-F5344CB8AC3E}">
        <p14:creationId xmlns:p14="http://schemas.microsoft.com/office/powerpoint/2010/main" val="2212694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CDF7B-4929-41B2-9C0E-170530C4CAD1}"/>
              </a:ext>
            </a:extLst>
          </p:cNvPr>
          <p:cNvSpPr>
            <a:spLocks noGrp="1"/>
          </p:cNvSpPr>
          <p:nvPr>
            <p:ph type="title"/>
          </p:nvPr>
        </p:nvSpPr>
        <p:spPr>
          <a:xfrm>
            <a:off x="2260738" y="869142"/>
            <a:ext cx="8915399" cy="1181600"/>
          </a:xfrm>
        </p:spPr>
        <p:txBody>
          <a:bodyPr>
            <a:normAutofit fontScale="90000"/>
          </a:bodyPr>
          <a:lstStyle/>
          <a:p>
            <a:pPr algn="ctr"/>
            <a:r>
              <a:rPr lang="ar-SA" dirty="0"/>
              <a:t>مجموعات عمل حسب عدد المشاركين</a:t>
            </a:r>
            <a:br>
              <a:rPr lang="ar-SA" dirty="0"/>
            </a:br>
            <a:r>
              <a:rPr lang="ar-SA" dirty="0"/>
              <a:t>10 دقائق  </a:t>
            </a:r>
            <a:endParaRPr lang="en-US" dirty="0"/>
          </a:p>
        </p:txBody>
      </p:sp>
      <p:sp>
        <p:nvSpPr>
          <p:cNvPr id="3" name="Text Placeholder 2">
            <a:extLst>
              <a:ext uri="{FF2B5EF4-FFF2-40B4-BE49-F238E27FC236}">
                <a16:creationId xmlns:a16="http://schemas.microsoft.com/office/drawing/2014/main" id="{24AA99FD-35FD-4C0C-BCAA-3B532CB068F2}"/>
              </a:ext>
            </a:extLst>
          </p:cNvPr>
          <p:cNvSpPr>
            <a:spLocks noGrp="1"/>
          </p:cNvSpPr>
          <p:nvPr>
            <p:ph type="body" idx="1"/>
          </p:nvPr>
        </p:nvSpPr>
        <p:spPr>
          <a:xfrm>
            <a:off x="2464926" y="2633444"/>
            <a:ext cx="9195263" cy="491455"/>
          </a:xfrm>
        </p:spPr>
        <p:txBody>
          <a:bodyPr/>
          <a:lstStyle/>
          <a:p>
            <a:pPr algn="r"/>
            <a:r>
              <a:rPr lang="ar-SA" b="1" dirty="0"/>
              <a:t>مجموعة عمل 1: </a:t>
            </a:r>
            <a:r>
              <a:rPr lang="ar-SA" dirty="0"/>
              <a:t>تنفيذ النشاط التوعوي (نموذج قائمة التدقيق) </a:t>
            </a:r>
            <a:endParaRPr lang="en-US" dirty="0"/>
          </a:p>
        </p:txBody>
      </p:sp>
      <p:sp>
        <p:nvSpPr>
          <p:cNvPr id="4" name="Slide Number Placeholder 3">
            <a:extLst>
              <a:ext uri="{FF2B5EF4-FFF2-40B4-BE49-F238E27FC236}">
                <a16:creationId xmlns:a16="http://schemas.microsoft.com/office/drawing/2014/main" id="{0397DDA0-4E22-41C2-93FC-D912417930A0}"/>
              </a:ext>
            </a:extLst>
          </p:cNvPr>
          <p:cNvSpPr>
            <a:spLocks noGrp="1"/>
          </p:cNvSpPr>
          <p:nvPr>
            <p:ph type="sldNum" sz="quarter" idx="12"/>
          </p:nvPr>
        </p:nvSpPr>
        <p:spPr/>
        <p:txBody>
          <a:bodyPr/>
          <a:lstStyle/>
          <a:p>
            <a:fld id="{EC493897-9E44-4496-A56E-0B68D43C07C5}" type="slidenum">
              <a:rPr lang="en-US" smtClean="0"/>
              <a:t>24</a:t>
            </a:fld>
            <a:endParaRPr lang="en-US"/>
          </a:p>
        </p:txBody>
      </p:sp>
      <p:sp>
        <p:nvSpPr>
          <p:cNvPr id="5" name="Text Placeholder 2">
            <a:extLst>
              <a:ext uri="{FF2B5EF4-FFF2-40B4-BE49-F238E27FC236}">
                <a16:creationId xmlns:a16="http://schemas.microsoft.com/office/drawing/2014/main" id="{9957631D-4F4D-402B-BC86-D0249445A5BD}"/>
              </a:ext>
            </a:extLst>
          </p:cNvPr>
          <p:cNvSpPr txBox="1">
            <a:spLocks/>
          </p:cNvSpPr>
          <p:nvPr/>
        </p:nvSpPr>
        <p:spPr>
          <a:xfrm>
            <a:off x="1553593" y="3363536"/>
            <a:ext cx="10106596" cy="491455"/>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20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pPr algn="r"/>
            <a:r>
              <a:rPr lang="ar-SA" b="1" dirty="0"/>
              <a:t>مجموعة عمل 2: </a:t>
            </a:r>
            <a:r>
              <a:rPr lang="ar-SA" dirty="0"/>
              <a:t>تقييم النشاط التوعوي (نموذج مؤشرات المتابعة والتقييم)  </a:t>
            </a:r>
            <a:endParaRPr lang="en-US" dirty="0"/>
          </a:p>
        </p:txBody>
      </p:sp>
    </p:spTree>
    <p:extLst>
      <p:ext uri="{BB962C8B-B14F-4D97-AF65-F5344CB8AC3E}">
        <p14:creationId xmlns:p14="http://schemas.microsoft.com/office/powerpoint/2010/main" val="608718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3762B1-CB3D-4AAA-AB7E-332977134AC1}"/>
              </a:ext>
            </a:extLst>
          </p:cNvPr>
          <p:cNvSpPr>
            <a:spLocks noGrp="1"/>
          </p:cNvSpPr>
          <p:nvPr>
            <p:ph type="sldNum" sz="quarter" idx="12"/>
          </p:nvPr>
        </p:nvSpPr>
        <p:spPr/>
        <p:txBody>
          <a:bodyPr/>
          <a:lstStyle/>
          <a:p>
            <a:fld id="{EC493897-9E44-4496-A56E-0B68D43C07C5}" type="slidenum">
              <a:rPr lang="en-US" smtClean="0"/>
              <a:t>25</a:t>
            </a:fld>
            <a:endParaRPr lang="en-US"/>
          </a:p>
        </p:txBody>
      </p:sp>
      <p:pic>
        <p:nvPicPr>
          <p:cNvPr id="5" name="Picture 4" descr="workers are not tools">
            <a:extLst>
              <a:ext uri="{FF2B5EF4-FFF2-40B4-BE49-F238E27FC236}">
                <a16:creationId xmlns:a16="http://schemas.microsoft.com/office/drawing/2014/main" id="{725CF7A1-70FF-4C43-A6E0-6BBB6F87AF4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472540" y="304996"/>
            <a:ext cx="10010899" cy="5878286"/>
          </a:xfrm>
          <a:prstGeom prst="rect">
            <a:avLst/>
          </a:prstGeom>
          <a:noFill/>
          <a:ln>
            <a:noFill/>
          </a:ln>
        </p:spPr>
      </p:pic>
    </p:spTree>
    <p:extLst>
      <p:ext uri="{BB962C8B-B14F-4D97-AF65-F5344CB8AC3E}">
        <p14:creationId xmlns:p14="http://schemas.microsoft.com/office/powerpoint/2010/main" val="334828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96128-E09B-4DC4-B738-33E842070E4D}"/>
              </a:ext>
            </a:extLst>
          </p:cNvPr>
          <p:cNvSpPr>
            <a:spLocks noGrp="1"/>
          </p:cNvSpPr>
          <p:nvPr>
            <p:ph type="title"/>
          </p:nvPr>
        </p:nvSpPr>
        <p:spPr>
          <a:xfrm>
            <a:off x="2248540" y="264418"/>
            <a:ext cx="8911687" cy="705926"/>
          </a:xfrm>
        </p:spPr>
        <p:txBody>
          <a:bodyPr>
            <a:normAutofit fontScale="90000"/>
          </a:bodyPr>
          <a:lstStyle/>
          <a:p>
            <a:pPr algn="ctr"/>
            <a:r>
              <a:rPr lang="ar-SA" sz="3100" b="1" dirty="0"/>
              <a:t>الوصول للجمهور المستهدف</a:t>
            </a:r>
            <a:br>
              <a:rPr lang="en-US" b="1" dirty="0"/>
            </a:br>
            <a:endParaRPr lang="en-US" dirty="0"/>
          </a:p>
        </p:txBody>
      </p:sp>
      <p:sp>
        <p:nvSpPr>
          <p:cNvPr id="3" name="Content Placeholder 2">
            <a:extLst>
              <a:ext uri="{FF2B5EF4-FFF2-40B4-BE49-F238E27FC236}">
                <a16:creationId xmlns:a16="http://schemas.microsoft.com/office/drawing/2014/main" id="{A7E2BF9D-7921-40C1-A316-1459C6706E9F}"/>
              </a:ext>
            </a:extLst>
          </p:cNvPr>
          <p:cNvSpPr>
            <a:spLocks noGrp="1"/>
          </p:cNvSpPr>
          <p:nvPr>
            <p:ph idx="1"/>
          </p:nvPr>
        </p:nvSpPr>
        <p:spPr>
          <a:xfrm>
            <a:off x="921695" y="970344"/>
            <a:ext cx="10999265" cy="5454207"/>
          </a:xfrm>
        </p:spPr>
        <p:txBody>
          <a:bodyPr>
            <a:normAutofit fontScale="92500" lnSpcReduction="20000"/>
          </a:bodyPr>
          <a:lstStyle/>
          <a:p>
            <a:pPr algn="just" rtl="1"/>
            <a:r>
              <a:rPr lang="ar-SA" dirty="0"/>
              <a:t>بعد تحديد الفئة المستهدفة تبدأ دراسة خصائص واحتياجات هذه الفئة لمعرفة نوع الأنشطة الملائمة لها والجوانب الملائمة للتنفيذ. </a:t>
            </a:r>
            <a:endParaRPr lang="en-US" dirty="0"/>
          </a:p>
          <a:p>
            <a:pPr algn="just" rtl="1"/>
            <a:r>
              <a:rPr lang="ar-SA" dirty="0"/>
              <a:t>استهداف الأماكن التي تتواجد بها نسب كبيرة من الفئة المستهدفة مثل: الجامعات، المدارس، المرافق الرياضية، والجوامع  والمراكز الصحية وغير ذلك من أماكن تقديم الخدمات </a:t>
            </a:r>
          </a:p>
          <a:p>
            <a:pPr algn="just" rtl="1"/>
            <a:r>
              <a:rPr lang="ar-SA" dirty="0"/>
              <a:t>استخدام رسائل الجوال ووسائل التواصل الاجتماعي  للتواصل بشكل جماعي او فردي. </a:t>
            </a:r>
          </a:p>
          <a:p>
            <a:pPr algn="just" rtl="1"/>
            <a:r>
              <a:rPr lang="ar-SA" dirty="0"/>
              <a:t>اتاحة التسجيل للأنشطة والتطوع والتواصل من خلال مواقع المؤسسة.</a:t>
            </a:r>
          </a:p>
          <a:p>
            <a:pPr algn="just" rtl="1"/>
            <a:r>
              <a:rPr lang="ar-SA" dirty="0"/>
              <a:t>تطوير قاعدة بيانات بالجمهور والفئة المستهدفة اذا امكن ذلك . </a:t>
            </a:r>
          </a:p>
          <a:p>
            <a:pPr algn="just" rtl="1"/>
            <a:r>
              <a:rPr lang="ar-SA" dirty="0"/>
              <a:t>عمل جلسات ولقاءات دورية مع الفئات المستهدفة </a:t>
            </a:r>
          </a:p>
          <a:p>
            <a:pPr lvl="0" algn="r" rtl="1"/>
            <a:r>
              <a:rPr lang="ar-SA" dirty="0"/>
              <a:t>استهداف الأطفال والشباب وذوي الإعاقة من الجنسين لأنهم يشكلون النسبة الأكبر من عدد السكان في المجتمع، فأطفال اليوم هم شباب الغد وشباب اليوم هم قادة المستقبل وصانعي التشريعات والسياسات في كافة المجالات.</a:t>
            </a:r>
            <a:endParaRPr lang="en-US" dirty="0"/>
          </a:p>
          <a:p>
            <a:pPr lvl="0" algn="r" rtl="1"/>
            <a:r>
              <a:rPr lang="ar-SA" dirty="0"/>
              <a:t> إشراك الأطفال والشباب في التشخيص والتخطيط والتنفيذ يضمن التشخيص الدقيق وملائمة الاستراتيجيات والأنشطة لهذه الفئات وأيضا يؤدي إلى تنمية قدراتهم ومشاركتهم الإيجابية وإغناء العمل التوعوي من خلال: تقديم الأفكار الإبداعية - توفير مهارات جديدة خاصة في مجال التكنولوجيا ووضعها في خدمة المؤسسة والمجتمع. والشباب والأطفال أكثر قدرة على توصيل الرسائل التوعوية لأقرانهم وأيضا للكبار والبالغين في بيئت المحيطة فأحيانا ليس الشباب ممن تنقصهم المعرفة والتوجهات الإيجابية بل تكمن المشكلة في الفئات الأكبر سنا.  </a:t>
            </a:r>
            <a:endParaRPr lang="en-US" dirty="0"/>
          </a:p>
          <a:p>
            <a:pPr lvl="0" algn="r" rtl="1"/>
            <a:r>
              <a:rPr lang="ar-SA" dirty="0"/>
              <a:t>مشاركة الجمهور في عملية التخطيط يمكن أن تتم من خلال الاستبيانات والمقابلات الشخصية أو الاستبيانات من خلال الانترنت والتصويت المباشر للتحديد توجهات وتفضيلات الافراد ويمكن أيضا استخدام آليات المجموعات المركزة لغرض تحديد احتياجات فئة محددة بشكل مباشر.</a:t>
            </a:r>
          </a:p>
          <a:p>
            <a:pPr algn="r" rtl="1"/>
            <a:r>
              <a:rPr lang="ar-SA" dirty="0"/>
              <a:t>بناء الشراكات مع القيادات المحلية من العائلات، والتوجهات السياسية المختلفة  </a:t>
            </a:r>
            <a:endParaRPr lang="en-US" dirty="0"/>
          </a:p>
          <a:p>
            <a:pPr lvl="0" algn="r" rtl="1"/>
            <a:endParaRPr lang="en-US" dirty="0"/>
          </a:p>
          <a:p>
            <a:pPr algn="r"/>
            <a:endParaRPr lang="en-US" dirty="0"/>
          </a:p>
        </p:txBody>
      </p:sp>
      <p:sp>
        <p:nvSpPr>
          <p:cNvPr id="4" name="Slide Number Placeholder 3">
            <a:extLst>
              <a:ext uri="{FF2B5EF4-FFF2-40B4-BE49-F238E27FC236}">
                <a16:creationId xmlns:a16="http://schemas.microsoft.com/office/drawing/2014/main" id="{50F1467F-FDFF-4631-8566-922C4866DB5B}"/>
              </a:ext>
            </a:extLst>
          </p:cNvPr>
          <p:cNvSpPr>
            <a:spLocks noGrp="1"/>
          </p:cNvSpPr>
          <p:nvPr>
            <p:ph type="sldNum" sz="quarter" idx="12"/>
          </p:nvPr>
        </p:nvSpPr>
        <p:spPr/>
        <p:txBody>
          <a:bodyPr/>
          <a:lstStyle/>
          <a:p>
            <a:fld id="{EC493897-9E44-4496-A56E-0B68D43C07C5}" type="slidenum">
              <a:rPr lang="en-US" smtClean="0"/>
              <a:t>26</a:t>
            </a:fld>
            <a:endParaRPr lang="en-US"/>
          </a:p>
        </p:txBody>
      </p:sp>
    </p:spTree>
    <p:extLst>
      <p:ext uri="{BB962C8B-B14F-4D97-AF65-F5344CB8AC3E}">
        <p14:creationId xmlns:p14="http://schemas.microsoft.com/office/powerpoint/2010/main" val="1952215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53491-1105-4B50-9911-CB8BCEB371E1}"/>
              </a:ext>
            </a:extLst>
          </p:cNvPr>
          <p:cNvSpPr>
            <a:spLocks noGrp="1"/>
          </p:cNvSpPr>
          <p:nvPr>
            <p:ph type="title"/>
          </p:nvPr>
        </p:nvSpPr>
        <p:spPr>
          <a:xfrm>
            <a:off x="1311579" y="264418"/>
            <a:ext cx="9568934" cy="523364"/>
          </a:xfrm>
        </p:spPr>
        <p:txBody>
          <a:bodyPr>
            <a:noAutofit/>
          </a:bodyPr>
          <a:lstStyle/>
          <a:p>
            <a:pPr algn="ctr"/>
            <a:r>
              <a:rPr lang="ar-SA" sz="2800" dirty="0"/>
              <a:t>آليات التشبيك والوصول للجهات المانحة </a:t>
            </a:r>
            <a:endParaRPr lang="en-US" sz="2800" dirty="0"/>
          </a:p>
        </p:txBody>
      </p:sp>
      <p:sp>
        <p:nvSpPr>
          <p:cNvPr id="3" name="Content Placeholder 2">
            <a:extLst>
              <a:ext uri="{FF2B5EF4-FFF2-40B4-BE49-F238E27FC236}">
                <a16:creationId xmlns:a16="http://schemas.microsoft.com/office/drawing/2014/main" id="{E304F9C4-AB30-4148-8088-6D198C1CB43D}"/>
              </a:ext>
            </a:extLst>
          </p:cNvPr>
          <p:cNvSpPr>
            <a:spLocks noGrp="1"/>
          </p:cNvSpPr>
          <p:nvPr>
            <p:ph idx="1"/>
          </p:nvPr>
        </p:nvSpPr>
        <p:spPr>
          <a:xfrm>
            <a:off x="921695" y="970343"/>
            <a:ext cx="10901548" cy="5525459"/>
          </a:xfrm>
        </p:spPr>
        <p:txBody>
          <a:bodyPr>
            <a:normAutofit fontScale="92500" lnSpcReduction="20000"/>
          </a:bodyPr>
          <a:lstStyle/>
          <a:p>
            <a:pPr algn="r" rtl="1"/>
            <a:r>
              <a:rPr lang="ar-SA" dirty="0"/>
              <a:t>ضرورة تسجيل المؤسسات القاعدية على مواقع المؤسسات المانحة والمواقع التي تنشر  طلبات تقديم مقترحات مشاريع  </a:t>
            </a:r>
            <a:endParaRPr lang="en-US" dirty="0"/>
          </a:p>
          <a:p>
            <a:pPr algn="r" rtl="1"/>
            <a:r>
              <a:rPr lang="ar-SA" dirty="0"/>
              <a:t>توفير التقارير والصور وقصص النجاح في حالة وجود مشاريع ممولة </a:t>
            </a:r>
          </a:p>
          <a:p>
            <a:pPr algn="r" rtl="1"/>
            <a:r>
              <a:rPr lang="ar-SA" dirty="0"/>
              <a:t>متابعة الصحف ومواقع الانترنت لمعرفة توجهات المانحين  في فلسطين </a:t>
            </a:r>
          </a:p>
          <a:p>
            <a:pPr algn="r" rtl="1"/>
            <a:r>
              <a:rPr lang="ar-SA" dirty="0"/>
              <a:t>العمل على تطوير أنواع مختلفة من الشراكات وتشمل: الأصدقاء - المناصرين - المساندين – الممولين -شركاء التنفيذ</a:t>
            </a:r>
            <a:endParaRPr lang="en-US" dirty="0"/>
          </a:p>
          <a:p>
            <a:pPr algn="r" rtl="1"/>
            <a:r>
              <a:rPr lang="ar-SA" dirty="0"/>
              <a:t>ترويج الخطط الاستراتيجية لكل مؤسسة ودعوة الجهات المانحة للمشاركة في عمليات التخطيط وحضور الأنشطة التوعوية. </a:t>
            </a:r>
          </a:p>
          <a:p>
            <a:pPr algn="r" rtl="1"/>
            <a:r>
              <a:rPr lang="ar-SA" dirty="0"/>
              <a:t>تطوير خطة توعوية موحدة للمنطقة وتسويقها كجزء من الخطة التنموية لبلدية السموع. </a:t>
            </a:r>
          </a:p>
          <a:p>
            <a:pPr algn="r" rtl="1"/>
            <a:r>
              <a:rPr lang="ar-SA" dirty="0"/>
              <a:t>تخطيط وتسويق المشاريع التوعوية المشتركة بين المؤسسات القاعدية: </a:t>
            </a:r>
          </a:p>
          <a:p>
            <a:pPr algn="r" rtl="1">
              <a:buFont typeface="Wingdings" panose="05000000000000000000" pitchFamily="2" charset="2"/>
              <a:buChar char="ü"/>
            </a:pPr>
            <a:r>
              <a:rPr lang="ar-SA" dirty="0"/>
              <a:t>مساعدة المؤسسات ذات القدرات المتواضعة التقدم للممولين بمقترحات مشاريع مشتركة مع مؤسسات قاعدية أخرى لديها النظم المالية والإدارية والشرائية التي تتطلبها الجهات المانحة مما يؤهلها لتصبح الطرف الأساسي الذي يتحمل مسؤولية التوقيع على الاتفاقيات وإدارة المشاريع ماليا وفنيا وكذلك رفع التقارير الى الجهات المانحة بالنيابة عن بقية الشركاء في المشروع.</a:t>
            </a:r>
          </a:p>
          <a:p>
            <a:pPr algn="r" rtl="1">
              <a:buFont typeface="Wingdings" panose="05000000000000000000" pitchFamily="2" charset="2"/>
              <a:buChar char="ü"/>
            </a:pPr>
            <a:r>
              <a:rPr lang="ar-SA" dirty="0"/>
              <a:t>الجهات المانحة تهتم بالأثر الإيجابي للمشاريع التوعوية وتعلق أهمية كبرى أيضا على الصورة الإيجابية للمؤسسة المنفذة لدى المجتمع المحلي وكذلك على قدرة هذه المؤسسة على التنفيذ الناجح من حيث الشفافية والالتزام بشروط المنحة المتنوعة وبالجداول الزمنية للمشروع. </a:t>
            </a:r>
          </a:p>
          <a:p>
            <a:pPr algn="r" rtl="1"/>
            <a:r>
              <a:rPr lang="ar-SA" dirty="0"/>
              <a:t>الوصول إلى مصادر مالية جديدة مثل البنوك ومؤسسات القطاع الخاص.   </a:t>
            </a:r>
          </a:p>
          <a:p>
            <a:pPr algn="r" rtl="1"/>
            <a:r>
              <a:rPr lang="ar-SA" dirty="0"/>
              <a:t>توجيه الشكر والعرفان للمتطوعين والداعمين من المجتمع المحلي على مساهماتهم المختلفة</a:t>
            </a:r>
          </a:p>
          <a:p>
            <a:pPr algn="r" rtl="1"/>
            <a:r>
              <a:rPr lang="ar-SA" dirty="0"/>
              <a:t>الحفاظ على علاقة جيدة مع الشركاء وعدم الانقطاع عن التواصل لفترات طويلة حتى عند انتهاء الدعم والمشاريع</a:t>
            </a:r>
            <a:endParaRPr lang="en-US" dirty="0"/>
          </a:p>
          <a:p>
            <a:pPr marL="0" indent="0" algn="r" rtl="1">
              <a:buNone/>
            </a:pPr>
            <a:endParaRPr lang="ar-SA" dirty="0"/>
          </a:p>
          <a:p>
            <a:pPr algn="r" rtl="1">
              <a:buFont typeface="Wingdings" panose="05000000000000000000" pitchFamily="2" charset="2"/>
              <a:buChar char="ü"/>
            </a:pPr>
            <a:endParaRPr lang="en-US" dirty="0"/>
          </a:p>
          <a:p>
            <a:pPr algn="r" rtl="1"/>
            <a:endParaRPr lang="en-US" dirty="0"/>
          </a:p>
        </p:txBody>
      </p:sp>
      <p:sp>
        <p:nvSpPr>
          <p:cNvPr id="4" name="Slide Number Placeholder 3">
            <a:extLst>
              <a:ext uri="{FF2B5EF4-FFF2-40B4-BE49-F238E27FC236}">
                <a16:creationId xmlns:a16="http://schemas.microsoft.com/office/drawing/2014/main" id="{ADF8A51E-C6FC-46A7-857A-6AEF41C77F1D}"/>
              </a:ext>
            </a:extLst>
          </p:cNvPr>
          <p:cNvSpPr>
            <a:spLocks noGrp="1"/>
          </p:cNvSpPr>
          <p:nvPr>
            <p:ph type="sldNum" sz="quarter" idx="12"/>
          </p:nvPr>
        </p:nvSpPr>
        <p:spPr/>
        <p:txBody>
          <a:bodyPr/>
          <a:lstStyle/>
          <a:p>
            <a:fld id="{EC493897-9E44-4496-A56E-0B68D43C07C5}" type="slidenum">
              <a:rPr lang="en-US" smtClean="0"/>
              <a:t>27</a:t>
            </a:fld>
            <a:endParaRPr lang="en-US"/>
          </a:p>
        </p:txBody>
      </p:sp>
    </p:spTree>
    <p:extLst>
      <p:ext uri="{BB962C8B-B14F-4D97-AF65-F5344CB8AC3E}">
        <p14:creationId xmlns:p14="http://schemas.microsoft.com/office/powerpoint/2010/main" val="1680851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02591B1-27DC-4808-B126-4E4B65FE93BC}"/>
              </a:ext>
            </a:extLst>
          </p:cNvPr>
          <p:cNvSpPr>
            <a:spLocks noGrp="1"/>
          </p:cNvSpPr>
          <p:nvPr>
            <p:ph type="sldNum" sz="quarter" idx="12"/>
          </p:nvPr>
        </p:nvSpPr>
        <p:spPr/>
        <p:txBody>
          <a:bodyPr/>
          <a:lstStyle/>
          <a:p>
            <a:fld id="{EC493897-9E44-4496-A56E-0B68D43C07C5}" type="slidenum">
              <a:rPr lang="en-US" smtClean="0"/>
              <a:t>28</a:t>
            </a:fld>
            <a:endParaRPr lang="en-US"/>
          </a:p>
        </p:txBody>
      </p:sp>
      <p:pic>
        <p:nvPicPr>
          <p:cNvPr id="5" name="Content Placeholder 4" descr="ignore us, ignore human rights">
            <a:extLst>
              <a:ext uri="{FF2B5EF4-FFF2-40B4-BE49-F238E27FC236}">
                <a16:creationId xmlns:a16="http://schemas.microsoft.com/office/drawing/2014/main" id="{95F77091-5AF1-4D01-ABA3-396A31A3599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3170" y="605641"/>
            <a:ext cx="9440882" cy="5676405"/>
          </a:xfrm>
          <a:prstGeom prst="rect">
            <a:avLst/>
          </a:prstGeom>
          <a:noFill/>
          <a:ln>
            <a:noFill/>
          </a:ln>
        </p:spPr>
      </p:pic>
    </p:spTree>
    <p:extLst>
      <p:ext uri="{BB962C8B-B14F-4D97-AF65-F5344CB8AC3E}">
        <p14:creationId xmlns:p14="http://schemas.microsoft.com/office/powerpoint/2010/main" val="3752327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99395-85EF-457D-8483-87E06C28A634}"/>
              </a:ext>
            </a:extLst>
          </p:cNvPr>
          <p:cNvSpPr>
            <a:spLocks noGrp="1"/>
          </p:cNvSpPr>
          <p:nvPr>
            <p:ph type="title"/>
          </p:nvPr>
        </p:nvSpPr>
        <p:spPr>
          <a:xfrm>
            <a:off x="1927906" y="2334156"/>
            <a:ext cx="8911687" cy="1280890"/>
          </a:xfrm>
        </p:spPr>
        <p:txBody>
          <a:bodyPr/>
          <a:lstStyle/>
          <a:p>
            <a:pPr algn="ctr"/>
            <a:r>
              <a:rPr lang="ar-SA" dirty="0"/>
              <a:t>شكرا لحسن استماعكم </a:t>
            </a:r>
            <a:endParaRPr lang="en-US" dirty="0"/>
          </a:p>
        </p:txBody>
      </p:sp>
      <p:sp>
        <p:nvSpPr>
          <p:cNvPr id="4" name="Slide Number Placeholder 3">
            <a:extLst>
              <a:ext uri="{FF2B5EF4-FFF2-40B4-BE49-F238E27FC236}">
                <a16:creationId xmlns:a16="http://schemas.microsoft.com/office/drawing/2014/main" id="{85E2FE24-F191-48EF-BE84-B7F9FC2A81DC}"/>
              </a:ext>
            </a:extLst>
          </p:cNvPr>
          <p:cNvSpPr>
            <a:spLocks noGrp="1"/>
          </p:cNvSpPr>
          <p:nvPr>
            <p:ph type="sldNum" sz="quarter" idx="12"/>
          </p:nvPr>
        </p:nvSpPr>
        <p:spPr/>
        <p:txBody>
          <a:bodyPr/>
          <a:lstStyle/>
          <a:p>
            <a:fld id="{EC493897-9E44-4496-A56E-0B68D43C07C5}" type="slidenum">
              <a:rPr lang="en-US" smtClean="0"/>
              <a:t>29</a:t>
            </a:fld>
            <a:endParaRPr lang="en-US"/>
          </a:p>
        </p:txBody>
      </p:sp>
    </p:spTree>
    <p:extLst>
      <p:ext uri="{BB962C8B-B14F-4D97-AF65-F5344CB8AC3E}">
        <p14:creationId xmlns:p14="http://schemas.microsoft.com/office/powerpoint/2010/main" val="897793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58C9E2F-A5E7-4763-A986-0CD041970537}"/>
              </a:ext>
            </a:extLst>
          </p:cNvPr>
          <p:cNvSpPr>
            <a:spLocks noGrp="1"/>
          </p:cNvSpPr>
          <p:nvPr>
            <p:ph type="sldNum" sz="quarter" idx="12"/>
          </p:nvPr>
        </p:nvSpPr>
        <p:spPr/>
        <p:txBody>
          <a:bodyPr/>
          <a:lstStyle/>
          <a:p>
            <a:fld id="{EC493897-9E44-4496-A56E-0B68D43C07C5}" type="slidenum">
              <a:rPr lang="en-US" smtClean="0"/>
              <a:t>3</a:t>
            </a:fld>
            <a:endParaRPr lang="en-US"/>
          </a:p>
        </p:txBody>
      </p:sp>
      <p:pic>
        <p:nvPicPr>
          <p:cNvPr id="5" name="Content Placeholder 4" descr="before it's too late">
            <a:extLst>
              <a:ext uri="{FF2B5EF4-FFF2-40B4-BE49-F238E27FC236}">
                <a16:creationId xmlns:a16="http://schemas.microsoft.com/office/drawing/2014/main" id="{F1C83F93-45B4-4590-8ACA-4131FFF9755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87044" y="338159"/>
            <a:ext cx="5458504" cy="5148241"/>
          </a:xfrm>
          <a:prstGeom prst="rect">
            <a:avLst/>
          </a:prstGeom>
          <a:noFill/>
          <a:ln>
            <a:noFill/>
          </a:ln>
        </p:spPr>
      </p:pic>
      <p:pic>
        <p:nvPicPr>
          <p:cNvPr id="7" name="Picture 6" descr="don't swallow other people's smoke">
            <a:extLst>
              <a:ext uri="{FF2B5EF4-FFF2-40B4-BE49-F238E27FC236}">
                <a16:creationId xmlns:a16="http://schemas.microsoft.com/office/drawing/2014/main" id="{F0DEA6D8-6D85-4689-8EE3-038B93E96CD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00645" y="1330036"/>
            <a:ext cx="5458504" cy="4950005"/>
          </a:xfrm>
          <a:prstGeom prst="rect">
            <a:avLst/>
          </a:prstGeom>
          <a:noFill/>
          <a:ln>
            <a:noFill/>
          </a:ln>
        </p:spPr>
      </p:pic>
    </p:spTree>
    <p:extLst>
      <p:ext uri="{BB962C8B-B14F-4D97-AF65-F5344CB8AC3E}">
        <p14:creationId xmlns:p14="http://schemas.microsoft.com/office/powerpoint/2010/main" val="494299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26C0E-F4BD-44FB-9400-0D0927DF57DE}"/>
              </a:ext>
            </a:extLst>
          </p:cNvPr>
          <p:cNvSpPr>
            <a:spLocks noGrp="1"/>
          </p:cNvSpPr>
          <p:nvPr>
            <p:ph type="title"/>
          </p:nvPr>
        </p:nvSpPr>
        <p:spPr/>
        <p:txBody>
          <a:bodyPr/>
          <a:lstStyle/>
          <a:p>
            <a:pPr algn="ctr"/>
            <a:r>
              <a:rPr lang="ar-SA" dirty="0"/>
              <a:t> </a:t>
            </a:r>
            <a:r>
              <a:rPr lang="ar-SA" dirty="0">
                <a:solidFill>
                  <a:srgbClr val="FF0000"/>
                </a:solidFill>
              </a:rPr>
              <a:t>الحزمة الارشادية الخاصة بالأنشطة التوعوية </a:t>
            </a:r>
            <a:endParaRPr lang="en-US" dirty="0">
              <a:solidFill>
                <a:srgbClr val="FF0000"/>
              </a:solidFill>
            </a:endParaRPr>
          </a:p>
        </p:txBody>
      </p:sp>
      <p:sp>
        <p:nvSpPr>
          <p:cNvPr id="3" name="Content Placeholder 2">
            <a:extLst>
              <a:ext uri="{FF2B5EF4-FFF2-40B4-BE49-F238E27FC236}">
                <a16:creationId xmlns:a16="http://schemas.microsoft.com/office/drawing/2014/main" id="{06722582-63DD-45A5-BFC3-6E765674D5F4}"/>
              </a:ext>
            </a:extLst>
          </p:cNvPr>
          <p:cNvSpPr>
            <a:spLocks noGrp="1"/>
          </p:cNvSpPr>
          <p:nvPr>
            <p:ph idx="1"/>
          </p:nvPr>
        </p:nvSpPr>
        <p:spPr>
          <a:xfrm>
            <a:off x="8032874" y="1526796"/>
            <a:ext cx="3397069" cy="1902204"/>
          </a:xfrm>
        </p:spPr>
        <p:txBody>
          <a:bodyPr>
            <a:normAutofit/>
          </a:bodyPr>
          <a:lstStyle/>
          <a:p>
            <a:pPr algn="r" rtl="1">
              <a:buFont typeface="Wingdings" panose="05000000000000000000" pitchFamily="2" charset="2"/>
              <a:buChar char="v"/>
            </a:pPr>
            <a:r>
              <a:rPr lang="ar-SA" sz="2800" b="1" dirty="0"/>
              <a:t>الهدف</a:t>
            </a:r>
          </a:p>
        </p:txBody>
      </p:sp>
      <p:sp>
        <p:nvSpPr>
          <p:cNvPr id="7" name="Slide Number Placeholder 6">
            <a:extLst>
              <a:ext uri="{FF2B5EF4-FFF2-40B4-BE49-F238E27FC236}">
                <a16:creationId xmlns:a16="http://schemas.microsoft.com/office/drawing/2014/main" id="{8A6EBAEB-EC44-4B61-846C-93B53371543E}"/>
              </a:ext>
            </a:extLst>
          </p:cNvPr>
          <p:cNvSpPr>
            <a:spLocks noGrp="1"/>
          </p:cNvSpPr>
          <p:nvPr>
            <p:ph type="sldNum" sz="quarter" idx="12"/>
          </p:nvPr>
        </p:nvSpPr>
        <p:spPr/>
        <p:txBody>
          <a:bodyPr/>
          <a:lstStyle/>
          <a:p>
            <a:fld id="{EC493897-9E44-4496-A56E-0B68D43C07C5}" type="slidenum">
              <a:rPr lang="en-US" smtClean="0"/>
              <a:t>4</a:t>
            </a:fld>
            <a:endParaRPr lang="en-US"/>
          </a:p>
        </p:txBody>
      </p:sp>
      <p:sp>
        <p:nvSpPr>
          <p:cNvPr id="5" name="Content Placeholder 2">
            <a:extLst>
              <a:ext uri="{FF2B5EF4-FFF2-40B4-BE49-F238E27FC236}">
                <a16:creationId xmlns:a16="http://schemas.microsoft.com/office/drawing/2014/main" id="{80842220-F57C-46BC-A40C-DDE77DBC4627}"/>
              </a:ext>
            </a:extLst>
          </p:cNvPr>
          <p:cNvSpPr txBox="1">
            <a:spLocks/>
          </p:cNvSpPr>
          <p:nvPr/>
        </p:nvSpPr>
        <p:spPr>
          <a:xfrm>
            <a:off x="1241572" y="1612084"/>
            <a:ext cx="7382312" cy="128089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just" rtl="1">
              <a:buNone/>
            </a:pPr>
            <a:r>
              <a:rPr lang="ar-SA" dirty="0"/>
              <a:t>مساعدة المؤسسات القاعدية على بناء قدراتها في مجال تخطيط وتنفيذ بأنشطة توعوية ملائمة </a:t>
            </a:r>
            <a:r>
              <a:rPr lang="ar-SA" dirty="0" err="1"/>
              <a:t>بناءا</a:t>
            </a:r>
            <a:r>
              <a:rPr lang="ar-SA" dirty="0"/>
              <a:t> على مسح سريع الاحتياجات التوعوية وضمن الموارد المتاحة حاليا  </a:t>
            </a:r>
          </a:p>
          <a:p>
            <a:pPr marL="0" indent="0" algn="just" rtl="1">
              <a:buFont typeface="Wingdings 3" charset="2"/>
              <a:buNone/>
            </a:pPr>
            <a:r>
              <a:rPr lang="ar-SA" dirty="0"/>
              <a:t> </a:t>
            </a:r>
          </a:p>
        </p:txBody>
      </p:sp>
      <p:sp>
        <p:nvSpPr>
          <p:cNvPr id="6" name="Content Placeholder 2">
            <a:extLst>
              <a:ext uri="{FF2B5EF4-FFF2-40B4-BE49-F238E27FC236}">
                <a16:creationId xmlns:a16="http://schemas.microsoft.com/office/drawing/2014/main" id="{AC74A537-F725-49FA-BB6F-061479A7B460}"/>
              </a:ext>
            </a:extLst>
          </p:cNvPr>
          <p:cNvSpPr txBox="1">
            <a:spLocks/>
          </p:cNvSpPr>
          <p:nvPr/>
        </p:nvSpPr>
        <p:spPr>
          <a:xfrm>
            <a:off x="8297544" y="2854175"/>
            <a:ext cx="3132400" cy="190220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buFont typeface="Wingdings" panose="05000000000000000000" pitchFamily="2" charset="2"/>
              <a:buChar char="v"/>
            </a:pPr>
            <a:r>
              <a:rPr lang="ar-SA" sz="2800" b="1" dirty="0"/>
              <a:t>مخصص لاستعمال </a:t>
            </a:r>
          </a:p>
        </p:txBody>
      </p:sp>
      <p:sp>
        <p:nvSpPr>
          <p:cNvPr id="8" name="Content Placeholder 2">
            <a:extLst>
              <a:ext uri="{FF2B5EF4-FFF2-40B4-BE49-F238E27FC236}">
                <a16:creationId xmlns:a16="http://schemas.microsoft.com/office/drawing/2014/main" id="{47E7C75F-DE16-4F7C-BFDC-7211C091F1E5}"/>
              </a:ext>
            </a:extLst>
          </p:cNvPr>
          <p:cNvSpPr txBox="1">
            <a:spLocks/>
          </p:cNvSpPr>
          <p:nvPr/>
        </p:nvSpPr>
        <p:spPr>
          <a:xfrm>
            <a:off x="1241571" y="3006055"/>
            <a:ext cx="7382312" cy="112132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r" rtl="1">
              <a:buNone/>
            </a:pPr>
            <a:r>
              <a:rPr lang="ar-SA" dirty="0"/>
              <a:t>أعضاء ومتطوعي المؤسسات القاعدية القائمين على تخطيط وتنفيذ وتقييم الأنشطة التوعوية في منطقة السموع من لديهم بعض الخبرة في هذا المجال </a:t>
            </a:r>
          </a:p>
        </p:txBody>
      </p:sp>
      <p:sp>
        <p:nvSpPr>
          <p:cNvPr id="9" name="Content Placeholder 2">
            <a:extLst>
              <a:ext uri="{FF2B5EF4-FFF2-40B4-BE49-F238E27FC236}">
                <a16:creationId xmlns:a16="http://schemas.microsoft.com/office/drawing/2014/main" id="{71ECE2B0-6756-4B2E-9F57-23D7377ED1A4}"/>
              </a:ext>
            </a:extLst>
          </p:cNvPr>
          <p:cNvSpPr txBox="1">
            <a:spLocks/>
          </p:cNvSpPr>
          <p:nvPr/>
        </p:nvSpPr>
        <p:spPr>
          <a:xfrm>
            <a:off x="8350959" y="4640682"/>
            <a:ext cx="3132400" cy="190220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buFont typeface="Wingdings" panose="05000000000000000000" pitchFamily="2" charset="2"/>
              <a:buChar char="v"/>
            </a:pPr>
            <a:r>
              <a:rPr lang="ar-SA" sz="2800" b="1" dirty="0"/>
              <a:t>المحتويات</a:t>
            </a:r>
          </a:p>
        </p:txBody>
      </p:sp>
      <p:sp>
        <p:nvSpPr>
          <p:cNvPr id="10" name="Content Placeholder 2">
            <a:extLst>
              <a:ext uri="{FF2B5EF4-FFF2-40B4-BE49-F238E27FC236}">
                <a16:creationId xmlns:a16="http://schemas.microsoft.com/office/drawing/2014/main" id="{61AC664A-12F5-4314-90E5-8E4F83DAD122}"/>
              </a:ext>
            </a:extLst>
          </p:cNvPr>
          <p:cNvSpPr txBox="1">
            <a:spLocks/>
          </p:cNvSpPr>
          <p:nvPr/>
        </p:nvSpPr>
        <p:spPr>
          <a:xfrm>
            <a:off x="1461083" y="4230060"/>
            <a:ext cx="7382312" cy="71559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r" rtl="1">
              <a:buNone/>
            </a:pPr>
            <a:endParaRPr lang="ar-SA" dirty="0"/>
          </a:p>
        </p:txBody>
      </p:sp>
      <p:sp>
        <p:nvSpPr>
          <p:cNvPr id="11" name="Content Placeholder 2">
            <a:extLst>
              <a:ext uri="{FF2B5EF4-FFF2-40B4-BE49-F238E27FC236}">
                <a16:creationId xmlns:a16="http://schemas.microsoft.com/office/drawing/2014/main" id="{BD37B47C-6E8F-45FD-AF1E-FDA85D750C38}"/>
              </a:ext>
            </a:extLst>
          </p:cNvPr>
          <p:cNvSpPr txBox="1">
            <a:spLocks/>
          </p:cNvSpPr>
          <p:nvPr/>
        </p:nvSpPr>
        <p:spPr>
          <a:xfrm>
            <a:off x="2801923" y="4212227"/>
            <a:ext cx="5821960" cy="578497"/>
          </a:xfrm>
          <a:prstGeom prst="rect">
            <a:avLst/>
          </a:prstGeom>
        </p:spPr>
        <p:txBody>
          <a:bodyPr vert="horz" lIns="91440" tIns="45720" rIns="91440" bIns="45720" rtlCol="0">
            <a:normAutofit fontScale="62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r>
              <a:rPr lang="ar-SA" sz="2900" dirty="0"/>
              <a:t>عرض للمفاهيم الأساسية ودورة حياه النشاط التوعوي</a:t>
            </a:r>
          </a:p>
          <a:p>
            <a:pPr marL="0" indent="0" algn="r" rtl="1">
              <a:buNone/>
            </a:pPr>
            <a:r>
              <a:rPr lang="ar-SA" dirty="0"/>
              <a:t> </a:t>
            </a:r>
          </a:p>
        </p:txBody>
      </p:sp>
      <p:sp>
        <p:nvSpPr>
          <p:cNvPr id="12" name="Content Placeholder 2">
            <a:extLst>
              <a:ext uri="{FF2B5EF4-FFF2-40B4-BE49-F238E27FC236}">
                <a16:creationId xmlns:a16="http://schemas.microsoft.com/office/drawing/2014/main" id="{50A343C5-2440-48D6-8A80-262601D744FE}"/>
              </a:ext>
            </a:extLst>
          </p:cNvPr>
          <p:cNvSpPr txBox="1">
            <a:spLocks/>
          </p:cNvSpPr>
          <p:nvPr/>
        </p:nvSpPr>
        <p:spPr>
          <a:xfrm>
            <a:off x="1311580" y="4800241"/>
            <a:ext cx="7312304" cy="44567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r>
              <a:rPr lang="ar-SA" dirty="0"/>
              <a:t>ارشادات عملية وافضل الممارسات المتبعة </a:t>
            </a:r>
          </a:p>
          <a:p>
            <a:pPr marL="0" indent="0" algn="r" rtl="1">
              <a:buNone/>
            </a:pPr>
            <a:endParaRPr lang="en-US" dirty="0"/>
          </a:p>
        </p:txBody>
      </p:sp>
      <p:sp>
        <p:nvSpPr>
          <p:cNvPr id="13" name="Content Placeholder 2">
            <a:extLst>
              <a:ext uri="{FF2B5EF4-FFF2-40B4-BE49-F238E27FC236}">
                <a16:creationId xmlns:a16="http://schemas.microsoft.com/office/drawing/2014/main" id="{A564C7AF-EC7C-4A16-8C88-6089901B0820}"/>
              </a:ext>
            </a:extLst>
          </p:cNvPr>
          <p:cNvSpPr txBox="1">
            <a:spLocks/>
          </p:cNvSpPr>
          <p:nvPr/>
        </p:nvSpPr>
        <p:spPr>
          <a:xfrm>
            <a:off x="5423748" y="4945653"/>
            <a:ext cx="2873796" cy="92995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r" rtl="1">
              <a:buNone/>
            </a:pPr>
            <a:endParaRPr lang="ar-SA" dirty="0"/>
          </a:p>
        </p:txBody>
      </p:sp>
      <p:sp>
        <p:nvSpPr>
          <p:cNvPr id="14" name="Content Placeholder 2">
            <a:extLst>
              <a:ext uri="{FF2B5EF4-FFF2-40B4-BE49-F238E27FC236}">
                <a16:creationId xmlns:a16="http://schemas.microsoft.com/office/drawing/2014/main" id="{1170CCFF-FEF1-423D-8400-28B3433FE7DD}"/>
              </a:ext>
            </a:extLst>
          </p:cNvPr>
          <p:cNvSpPr txBox="1">
            <a:spLocks/>
          </p:cNvSpPr>
          <p:nvPr/>
        </p:nvSpPr>
        <p:spPr>
          <a:xfrm>
            <a:off x="2122415" y="5360905"/>
            <a:ext cx="6501468" cy="578497"/>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r>
              <a:rPr lang="ar-SA" dirty="0"/>
              <a:t>بعض نماذج العمل غير المتوفرة لدى المؤسسات القاعدية المشاركة </a:t>
            </a:r>
          </a:p>
        </p:txBody>
      </p:sp>
    </p:spTree>
    <p:extLst>
      <p:ext uri="{BB962C8B-B14F-4D97-AF65-F5344CB8AC3E}">
        <p14:creationId xmlns:p14="http://schemas.microsoft.com/office/powerpoint/2010/main" val="325644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E7925-2319-4257-A041-AEA7018EE206}"/>
              </a:ext>
            </a:extLst>
          </p:cNvPr>
          <p:cNvSpPr>
            <a:spLocks noGrp="1"/>
          </p:cNvSpPr>
          <p:nvPr>
            <p:ph type="title"/>
          </p:nvPr>
        </p:nvSpPr>
        <p:spPr>
          <a:xfrm>
            <a:off x="1996258" y="306334"/>
            <a:ext cx="8911687" cy="634700"/>
          </a:xfrm>
        </p:spPr>
        <p:txBody>
          <a:bodyPr>
            <a:normAutofit/>
          </a:bodyPr>
          <a:lstStyle/>
          <a:p>
            <a:pPr algn="ctr"/>
            <a:r>
              <a:rPr lang="ar-SA" sz="2800" b="1" dirty="0">
                <a:solidFill>
                  <a:srgbClr val="FF0000"/>
                </a:solidFill>
              </a:rPr>
              <a:t>نتائج المسح السريع للاحتياجات التوعوية</a:t>
            </a:r>
            <a:endParaRPr lang="en-US" sz="2800" b="1" dirty="0">
              <a:solidFill>
                <a:srgbClr val="FF0000"/>
              </a:solidFill>
            </a:endParaRPr>
          </a:p>
        </p:txBody>
      </p:sp>
      <p:sp>
        <p:nvSpPr>
          <p:cNvPr id="3" name="Content Placeholder 2">
            <a:extLst>
              <a:ext uri="{FF2B5EF4-FFF2-40B4-BE49-F238E27FC236}">
                <a16:creationId xmlns:a16="http://schemas.microsoft.com/office/drawing/2014/main" id="{B32A7F3A-92CE-46FA-8D44-15E953E60346}"/>
              </a:ext>
            </a:extLst>
          </p:cNvPr>
          <p:cNvSpPr>
            <a:spLocks noGrp="1"/>
          </p:cNvSpPr>
          <p:nvPr>
            <p:ph idx="1"/>
          </p:nvPr>
        </p:nvSpPr>
        <p:spPr>
          <a:xfrm>
            <a:off x="1408922" y="1212981"/>
            <a:ext cx="10105020" cy="4860648"/>
          </a:xfrm>
        </p:spPr>
        <p:txBody>
          <a:bodyPr>
            <a:normAutofit fontScale="85000" lnSpcReduction="20000"/>
          </a:bodyPr>
          <a:lstStyle/>
          <a:p>
            <a:pPr algn="r" rtl="1"/>
            <a:r>
              <a:rPr lang="ar-SA" b="1" dirty="0"/>
              <a:t>اهتمام عدد لا بأس يه من المؤسسات القاعدية بالعمل التوعوي </a:t>
            </a:r>
          </a:p>
          <a:p>
            <a:pPr algn="r" rtl="1"/>
            <a:r>
              <a:rPr lang="ar-SA" b="1" dirty="0"/>
              <a:t>وجود برامج توعوية ثابتة لدى بعض المؤسسات أو ارتباطها ببرامج وخدمات أخرى </a:t>
            </a:r>
          </a:p>
          <a:p>
            <a:pPr algn="r" rtl="1"/>
            <a:r>
              <a:rPr lang="ar-SA" b="1" dirty="0"/>
              <a:t>غلبة الجوانب الاجتماعية والقانونية والاقتصادية</a:t>
            </a:r>
            <a:r>
              <a:rPr lang="ar-SA" dirty="0"/>
              <a:t>: تركيز الأنشطة التوعوية على قضايا المرأة والنوع الاجتماعي، حقوق ذوي الإعاقة، الحقوق العمالية والنقابية، الصحة الشخصية والعامة ،الزراعة والثروة الحيوانية. </a:t>
            </a:r>
          </a:p>
          <a:p>
            <a:pPr algn="just" rtl="1"/>
            <a:r>
              <a:rPr lang="ar-SA" dirty="0"/>
              <a:t>الحاجة الى استمرار العمل التوعوي على معظم القضايا المطروحة وقضايا </a:t>
            </a:r>
            <a:r>
              <a:rPr lang="ar-SA"/>
              <a:t>أخرى مثل </a:t>
            </a:r>
            <a:r>
              <a:rPr lang="ar-SA" dirty="0"/>
              <a:t>قضايا حماية البيئة والحفاظ على الممتلكات العامة، وترشيد استخدام المياه، وتعزيز السلم الأهلي ومحاربة العنف والتدخين بين الذكور على وجه الخصوص وتعزيز مواهب الأطفال وقدراتهم الابداعية والدور الإنتاجي والاقتصادي للمرأة وإدماج ذوي الإعاقة وكبار السن في المجتمع والاستفادة من خبراتهم وقدراتهم الكامنة. .</a:t>
            </a:r>
          </a:p>
          <a:p>
            <a:pPr algn="just" rtl="1"/>
            <a:r>
              <a:rPr lang="ar-SA" b="1" dirty="0"/>
              <a:t>المفهوم الموسع للتوعية </a:t>
            </a:r>
            <a:r>
              <a:rPr lang="ar-SA" dirty="0"/>
              <a:t>بسبب الخلط بين مفاهيم التوعية والمناصرة وبناء القدرات والترويج </a:t>
            </a:r>
          </a:p>
          <a:p>
            <a:pPr algn="just" rtl="1"/>
            <a:r>
              <a:rPr lang="ar-SA" dirty="0"/>
              <a:t>الأنشطة التوعوية في غالبيتها </a:t>
            </a:r>
            <a:r>
              <a:rPr lang="ar-SA" b="1" dirty="0"/>
              <a:t>أنشطة مباشرة مع الجمهور المستهدف بوسائل شبه تقليدية</a:t>
            </a:r>
            <a:endParaRPr lang="ar-SA" dirty="0"/>
          </a:p>
          <a:p>
            <a:pPr algn="just" rtl="1"/>
            <a:r>
              <a:rPr lang="ar-SA" b="1" dirty="0"/>
              <a:t>تغطية مالية جزئية </a:t>
            </a:r>
            <a:r>
              <a:rPr lang="ar-SA" dirty="0"/>
              <a:t>للأنشطة التوعوية من خلال بعض المانحين أو مصادر ذاتية او من المجتمع المحلي.</a:t>
            </a:r>
          </a:p>
          <a:p>
            <a:pPr algn="just" rtl="1"/>
            <a:r>
              <a:rPr lang="ar-SA" b="1" dirty="0"/>
              <a:t>تواضع الموارد المتاحة لكافة المؤسسات القاعدية </a:t>
            </a:r>
            <a:r>
              <a:rPr lang="ar-SA" dirty="0"/>
              <a:t>يعني وجود احتياجات مالية ومادية وبشرية متعددة</a:t>
            </a:r>
          </a:p>
          <a:p>
            <a:pPr algn="just" rtl="1"/>
            <a:r>
              <a:rPr lang="ar-SA" b="1" dirty="0"/>
              <a:t>يوجد شبكة شراكات </a:t>
            </a:r>
            <a:r>
              <a:rPr lang="ar-SA" dirty="0"/>
              <a:t>مع مؤسسة دولية ووطنية ومحلية يمكن تعزيزها</a:t>
            </a:r>
          </a:p>
          <a:p>
            <a:pPr algn="just" rtl="1"/>
            <a:r>
              <a:rPr lang="ar-SA" dirty="0"/>
              <a:t>يوجد أرضية ملائمة للعمل التوعوي المشترك بين المؤسسات القاعدية ذاتها </a:t>
            </a:r>
          </a:p>
          <a:p>
            <a:pPr algn="just" rtl="1"/>
            <a:r>
              <a:rPr lang="ar-SA" dirty="0"/>
              <a:t>تتمتع المؤسسات بخبرة كافية في تخطيط وتنفيذ الأنشطة التوعوية مع وجود حاجة الى رفع القدرات في مراحل التشخيص والتخطيط والتقييم لهذه الأنشطة. </a:t>
            </a:r>
          </a:p>
          <a:p>
            <a:pPr algn="just" rtl="1"/>
            <a:r>
              <a:rPr lang="ar-SA" dirty="0"/>
              <a:t>وعي المؤسسات بأهمية التوعية من خلال وسائل التواصل الاجتماعي والالكتروني</a:t>
            </a:r>
          </a:p>
          <a:p>
            <a:pPr algn="r" rtl="1"/>
            <a:endParaRPr lang="ar-SA" dirty="0"/>
          </a:p>
        </p:txBody>
      </p:sp>
      <p:sp>
        <p:nvSpPr>
          <p:cNvPr id="7" name="Slide Number Placeholder 6">
            <a:extLst>
              <a:ext uri="{FF2B5EF4-FFF2-40B4-BE49-F238E27FC236}">
                <a16:creationId xmlns:a16="http://schemas.microsoft.com/office/drawing/2014/main" id="{A00779A0-2F14-4703-92DD-BA9DE813F613}"/>
              </a:ext>
            </a:extLst>
          </p:cNvPr>
          <p:cNvSpPr>
            <a:spLocks noGrp="1"/>
          </p:cNvSpPr>
          <p:nvPr>
            <p:ph type="sldNum" sz="quarter" idx="12"/>
          </p:nvPr>
        </p:nvSpPr>
        <p:spPr/>
        <p:txBody>
          <a:bodyPr/>
          <a:lstStyle/>
          <a:p>
            <a:fld id="{EC493897-9E44-4496-A56E-0B68D43C07C5}" type="slidenum">
              <a:rPr lang="en-US" smtClean="0"/>
              <a:t>5</a:t>
            </a:fld>
            <a:endParaRPr lang="en-US"/>
          </a:p>
        </p:txBody>
      </p:sp>
    </p:spTree>
    <p:extLst>
      <p:ext uri="{BB962C8B-B14F-4D97-AF65-F5344CB8AC3E}">
        <p14:creationId xmlns:p14="http://schemas.microsoft.com/office/powerpoint/2010/main" val="1524387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41EB9-F64D-4C08-935C-59C724017DCA}"/>
              </a:ext>
            </a:extLst>
          </p:cNvPr>
          <p:cNvSpPr>
            <a:spLocks noGrp="1"/>
          </p:cNvSpPr>
          <p:nvPr>
            <p:ph type="title"/>
          </p:nvPr>
        </p:nvSpPr>
        <p:spPr>
          <a:xfrm>
            <a:off x="1526796" y="258985"/>
            <a:ext cx="9902315" cy="528797"/>
          </a:xfrm>
        </p:spPr>
        <p:txBody>
          <a:bodyPr>
            <a:normAutofit fontScale="90000"/>
          </a:bodyPr>
          <a:lstStyle/>
          <a:p>
            <a:pPr algn="ctr" rtl="1"/>
            <a:r>
              <a:rPr lang="ar-SA" b="1" dirty="0"/>
              <a:t>الأنشطة التوعوية</a:t>
            </a:r>
            <a:endParaRPr lang="en-US" b="1" dirty="0"/>
          </a:p>
        </p:txBody>
      </p:sp>
      <p:sp>
        <p:nvSpPr>
          <p:cNvPr id="3" name="Content Placeholder 2">
            <a:extLst>
              <a:ext uri="{FF2B5EF4-FFF2-40B4-BE49-F238E27FC236}">
                <a16:creationId xmlns:a16="http://schemas.microsoft.com/office/drawing/2014/main" id="{CDDC8596-F23F-4A55-B110-E97A0B74C951}"/>
              </a:ext>
            </a:extLst>
          </p:cNvPr>
          <p:cNvSpPr>
            <a:spLocks noGrp="1"/>
          </p:cNvSpPr>
          <p:nvPr>
            <p:ph idx="1"/>
          </p:nvPr>
        </p:nvSpPr>
        <p:spPr>
          <a:xfrm>
            <a:off x="5233187" y="946778"/>
            <a:ext cx="6244714" cy="3143774"/>
          </a:xfrm>
        </p:spPr>
        <p:txBody>
          <a:bodyPr>
            <a:normAutofit lnSpcReduction="10000"/>
          </a:bodyPr>
          <a:lstStyle/>
          <a:p>
            <a:pPr marL="0" indent="0" algn="r" rtl="1">
              <a:buNone/>
            </a:pPr>
            <a:r>
              <a:rPr lang="ar-SA" b="1" dirty="0"/>
              <a:t> الأنشطة التوعوية هي الأنشطة الرامية إلى تحقيق هدف واحد او أكثر من الأهداف التالية: </a:t>
            </a:r>
            <a:endParaRPr lang="en-US" dirty="0"/>
          </a:p>
          <a:p>
            <a:pPr lvl="0" algn="r" rtl="1"/>
            <a:r>
              <a:rPr lang="ar-SA" b="1" dirty="0"/>
              <a:t>توفير المعلومات للجمهور حول قضية معينة حيث يعمل</a:t>
            </a:r>
            <a:r>
              <a:rPr lang="ar-SA" dirty="0"/>
              <a:t> النشاط التوعوي على زيادة عدد الافراد المدركين لوجود القضية </a:t>
            </a:r>
            <a:endParaRPr lang="en-US" dirty="0"/>
          </a:p>
          <a:p>
            <a:pPr lvl="0" algn="r" rtl="1"/>
            <a:r>
              <a:rPr lang="ar-SA" b="1" dirty="0"/>
              <a:t> التأثير على اراء الناس وتغيير توجهاتهم ووجهات نظرهم نحو القضية التوعوية التي يطرحها النشاط </a:t>
            </a:r>
            <a:endParaRPr lang="en-US" dirty="0"/>
          </a:p>
          <a:p>
            <a:pPr lvl="0" algn="r" rtl="1"/>
            <a:r>
              <a:rPr lang="ar-SA" b="1" dirty="0"/>
              <a:t>إقناع الجمهور بتبني</a:t>
            </a:r>
            <a:r>
              <a:rPr lang="ar-SA" dirty="0"/>
              <a:t> توجهات وتبني حلول معينة للقضية التوعوية المطروحة على مستوى المجتمع ككل. </a:t>
            </a:r>
            <a:endParaRPr lang="en-US" dirty="0"/>
          </a:p>
          <a:p>
            <a:pPr marL="0" indent="0" algn="r" rtl="1">
              <a:buNone/>
            </a:pPr>
            <a:r>
              <a:rPr lang="ar-SA" b="1" dirty="0"/>
              <a:t> </a:t>
            </a:r>
            <a:endParaRPr lang="ar-SA" dirty="0"/>
          </a:p>
          <a:p>
            <a:pPr marL="0" indent="0">
              <a:buNone/>
            </a:pPr>
            <a:endParaRPr lang="en-US" dirty="0"/>
          </a:p>
        </p:txBody>
      </p:sp>
      <p:sp>
        <p:nvSpPr>
          <p:cNvPr id="4" name="Slide Number Placeholder 3">
            <a:extLst>
              <a:ext uri="{FF2B5EF4-FFF2-40B4-BE49-F238E27FC236}">
                <a16:creationId xmlns:a16="http://schemas.microsoft.com/office/drawing/2014/main" id="{E3728514-D86F-4B44-A61E-F908D0B9375B}"/>
              </a:ext>
            </a:extLst>
          </p:cNvPr>
          <p:cNvSpPr>
            <a:spLocks noGrp="1"/>
          </p:cNvSpPr>
          <p:nvPr>
            <p:ph type="sldNum" sz="quarter" idx="12"/>
          </p:nvPr>
        </p:nvSpPr>
        <p:spPr/>
        <p:txBody>
          <a:bodyPr/>
          <a:lstStyle/>
          <a:p>
            <a:fld id="{EC493897-9E44-4496-A56E-0B68D43C07C5}" type="slidenum">
              <a:rPr lang="en-US" smtClean="0"/>
              <a:t>6</a:t>
            </a:fld>
            <a:endParaRPr lang="en-US"/>
          </a:p>
        </p:txBody>
      </p:sp>
      <p:graphicFrame>
        <p:nvGraphicFramePr>
          <p:cNvPr id="7" name="Diagram 6">
            <a:extLst>
              <a:ext uri="{FF2B5EF4-FFF2-40B4-BE49-F238E27FC236}">
                <a16:creationId xmlns:a16="http://schemas.microsoft.com/office/drawing/2014/main" id="{4F50BEB7-F8BC-4073-841D-D366E5F80166}"/>
              </a:ext>
            </a:extLst>
          </p:cNvPr>
          <p:cNvGraphicFramePr/>
          <p:nvPr>
            <p:extLst>
              <p:ext uri="{D42A27DB-BD31-4B8C-83A1-F6EECF244321}">
                <p14:modId xmlns:p14="http://schemas.microsoft.com/office/powerpoint/2010/main" val="832896452"/>
              </p:ext>
            </p:extLst>
          </p:nvPr>
        </p:nvGraphicFramePr>
        <p:xfrm>
          <a:off x="798395" y="1916535"/>
          <a:ext cx="4219575"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Arrow: Down 7">
            <a:extLst>
              <a:ext uri="{FF2B5EF4-FFF2-40B4-BE49-F238E27FC236}">
                <a16:creationId xmlns:a16="http://schemas.microsoft.com/office/drawing/2014/main" id="{01EC25D0-DC97-4A59-8FBF-BBA7EF2849AE}"/>
              </a:ext>
            </a:extLst>
          </p:cNvPr>
          <p:cNvSpPr/>
          <p:nvPr/>
        </p:nvSpPr>
        <p:spPr>
          <a:xfrm flipV="1">
            <a:off x="798395" y="2279709"/>
            <a:ext cx="405568" cy="22985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C0D2E807-DD67-40FC-B009-F9F528878D97}"/>
              </a:ext>
            </a:extLst>
          </p:cNvPr>
          <p:cNvSpPr txBox="1">
            <a:spLocks/>
          </p:cNvSpPr>
          <p:nvPr/>
        </p:nvSpPr>
        <p:spPr>
          <a:xfrm>
            <a:off x="4840448" y="3934437"/>
            <a:ext cx="6588663" cy="259219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r" rtl="1"/>
            <a:r>
              <a:rPr lang="ar-SA" sz="1400" b="1" dirty="0"/>
              <a:t>قضايا وتوفير المعلومات للمواطنين وتعزيز مشاركتهم</a:t>
            </a:r>
            <a:r>
              <a:rPr lang="ar-SA" sz="1400" dirty="0"/>
              <a:t> حول سياسات واجراءات معينة مثل </a:t>
            </a:r>
            <a:r>
              <a:rPr lang="ar-SA" sz="1400" b="1" dirty="0">
                <a:solidFill>
                  <a:srgbClr val="FF0000"/>
                </a:solidFill>
              </a:rPr>
              <a:t>تثقيف المواطنين حول قانون الضمان الاجتماعي</a:t>
            </a:r>
            <a:r>
              <a:rPr lang="ar-SA" sz="1400" dirty="0"/>
              <a:t>، إرشاد الناخبين حول </a:t>
            </a:r>
            <a:r>
              <a:rPr lang="ar-SA" sz="1400" b="1" dirty="0">
                <a:solidFill>
                  <a:srgbClr val="FF0000"/>
                </a:solidFill>
              </a:rPr>
              <a:t>معايير وإجراءات التسجيل والترشح والتصويت في الانتخابات العامة</a:t>
            </a:r>
            <a:r>
              <a:rPr lang="ar-SA" sz="1400" dirty="0"/>
              <a:t>. </a:t>
            </a:r>
            <a:endParaRPr lang="en-US" sz="1400" dirty="0"/>
          </a:p>
          <a:p>
            <a:pPr algn="r" rtl="1"/>
            <a:r>
              <a:rPr lang="ar-SA" sz="1400" b="1" dirty="0"/>
              <a:t>قضايا متعلقة </a:t>
            </a:r>
            <a:r>
              <a:rPr lang="ar-SA" sz="1400" b="1" dirty="0">
                <a:solidFill>
                  <a:schemeClr val="tx1"/>
                </a:solidFill>
              </a:rPr>
              <a:t>بالتأثير على أراء الناس وتغير توجهاتهم </a:t>
            </a:r>
            <a:r>
              <a:rPr lang="ar-SA" sz="1400" dirty="0"/>
              <a:t>مثل تشجيع المواطنين على </a:t>
            </a:r>
            <a:r>
              <a:rPr lang="ar-SA" sz="1400" dirty="0">
                <a:solidFill>
                  <a:srgbClr val="FF0000"/>
                </a:solidFill>
              </a:rPr>
              <a:t>الإبلاغ عن الفساد</a:t>
            </a:r>
            <a:r>
              <a:rPr lang="ar-SA" sz="1400" b="1" dirty="0">
                <a:solidFill>
                  <a:srgbClr val="FF0000"/>
                </a:solidFill>
              </a:rPr>
              <a:t> </a:t>
            </a:r>
            <a:endParaRPr lang="en-US" sz="1400" dirty="0">
              <a:solidFill>
                <a:srgbClr val="FF0000"/>
              </a:solidFill>
            </a:endParaRPr>
          </a:p>
          <a:p>
            <a:pPr algn="r" rtl="1"/>
            <a:r>
              <a:rPr lang="ar-SA" sz="1400" b="1" dirty="0"/>
              <a:t>قضايا متعلقة </a:t>
            </a:r>
            <a:r>
              <a:rPr lang="ar-SA" sz="1400" b="1" dirty="0">
                <a:solidFill>
                  <a:srgbClr val="FF0000"/>
                </a:solidFill>
              </a:rPr>
              <a:t>بتغيير السلوك الفردي والاجتماعي </a:t>
            </a:r>
            <a:r>
              <a:rPr lang="ar-SA" sz="1400" b="1" dirty="0"/>
              <a:t>خاصة تلك المتعلقة بسلوك سلبي أو ضار</a:t>
            </a:r>
            <a:r>
              <a:rPr lang="ar-SA" sz="1400" dirty="0"/>
              <a:t>: مثل مكافحة المخدرات والعنف بأشكاله، تقليل حوادث الطرق والتوعية المرورية – محاربة ظاهرة سرقة المياه والتيار الكهربائي وغير ذلك من الممارسات السلبية. </a:t>
            </a:r>
            <a:endParaRPr lang="en-US" sz="1400" dirty="0"/>
          </a:p>
          <a:p>
            <a:endParaRPr lang="en-US" sz="1400" dirty="0"/>
          </a:p>
        </p:txBody>
      </p:sp>
      <p:sp>
        <p:nvSpPr>
          <p:cNvPr id="11" name="TextBox 10">
            <a:extLst>
              <a:ext uri="{FF2B5EF4-FFF2-40B4-BE49-F238E27FC236}">
                <a16:creationId xmlns:a16="http://schemas.microsoft.com/office/drawing/2014/main" id="{4D8EB340-F020-4F82-B38C-5DC63B5D104E}"/>
              </a:ext>
            </a:extLst>
          </p:cNvPr>
          <p:cNvSpPr txBox="1"/>
          <p:nvPr/>
        </p:nvSpPr>
        <p:spPr>
          <a:xfrm>
            <a:off x="11393605" y="4578291"/>
            <a:ext cx="654346" cy="369332"/>
          </a:xfrm>
          <a:prstGeom prst="rect">
            <a:avLst/>
          </a:prstGeom>
          <a:noFill/>
        </p:spPr>
        <p:txBody>
          <a:bodyPr wrap="none" rtlCol="0">
            <a:spAutoFit/>
          </a:bodyPr>
          <a:lstStyle/>
          <a:p>
            <a:r>
              <a:rPr lang="ar-SA" dirty="0"/>
              <a:t>أمثلة</a:t>
            </a:r>
            <a:endParaRPr lang="en-US" dirty="0"/>
          </a:p>
        </p:txBody>
      </p:sp>
    </p:spTree>
    <p:extLst>
      <p:ext uri="{BB962C8B-B14F-4D97-AF65-F5344CB8AC3E}">
        <p14:creationId xmlns:p14="http://schemas.microsoft.com/office/powerpoint/2010/main" val="2657591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823B093-20A1-4FC4-88F9-F9FF0CD7257F}"/>
              </a:ext>
            </a:extLst>
          </p:cNvPr>
          <p:cNvSpPr>
            <a:spLocks noGrp="1"/>
          </p:cNvSpPr>
          <p:nvPr>
            <p:ph type="sldNum" sz="quarter" idx="12"/>
          </p:nvPr>
        </p:nvSpPr>
        <p:spPr/>
        <p:txBody>
          <a:bodyPr/>
          <a:lstStyle/>
          <a:p>
            <a:fld id="{EC493897-9E44-4496-A56E-0B68D43C07C5}" type="slidenum">
              <a:rPr lang="en-US" smtClean="0"/>
              <a:t>7</a:t>
            </a:fld>
            <a:endParaRPr lang="en-US"/>
          </a:p>
        </p:txBody>
      </p:sp>
      <p:graphicFrame>
        <p:nvGraphicFramePr>
          <p:cNvPr id="8" name="Table 7">
            <a:extLst>
              <a:ext uri="{FF2B5EF4-FFF2-40B4-BE49-F238E27FC236}">
                <a16:creationId xmlns:a16="http://schemas.microsoft.com/office/drawing/2014/main" id="{DB997DE7-29DD-4B0A-B6E9-4262ACCE5C52}"/>
              </a:ext>
            </a:extLst>
          </p:cNvPr>
          <p:cNvGraphicFramePr>
            <a:graphicFrameLocks noGrp="1"/>
          </p:cNvGraphicFramePr>
          <p:nvPr>
            <p:extLst>
              <p:ext uri="{D42A27DB-BD31-4B8C-83A1-F6EECF244321}">
                <p14:modId xmlns:p14="http://schemas.microsoft.com/office/powerpoint/2010/main" val="735551275"/>
              </p:ext>
            </p:extLst>
          </p:nvPr>
        </p:nvGraphicFramePr>
        <p:xfrm>
          <a:off x="1366740" y="201880"/>
          <a:ext cx="9914818" cy="6132027"/>
        </p:xfrm>
        <a:graphic>
          <a:graphicData uri="http://schemas.openxmlformats.org/drawingml/2006/table">
            <a:tbl>
              <a:tblPr rtl="1" firstRow="1" firstCol="1" bandRow="1">
                <a:tableStyleId>{5C22544A-7EE6-4342-B048-85BDC9FD1C3A}</a:tableStyleId>
              </a:tblPr>
              <a:tblGrid>
                <a:gridCol w="3359296">
                  <a:extLst>
                    <a:ext uri="{9D8B030D-6E8A-4147-A177-3AD203B41FA5}">
                      <a16:colId xmlns:a16="http://schemas.microsoft.com/office/drawing/2014/main" val="1939036802"/>
                    </a:ext>
                  </a:extLst>
                </a:gridCol>
                <a:gridCol w="6555522">
                  <a:extLst>
                    <a:ext uri="{9D8B030D-6E8A-4147-A177-3AD203B41FA5}">
                      <a16:colId xmlns:a16="http://schemas.microsoft.com/office/drawing/2014/main" val="582263453"/>
                    </a:ext>
                  </a:extLst>
                </a:gridCol>
              </a:tblGrid>
              <a:tr h="293816">
                <a:tc>
                  <a:txBody>
                    <a:bodyPr/>
                    <a:lstStyle/>
                    <a:p>
                      <a:pPr marL="0" marR="0" algn="ctr" rtl="1">
                        <a:lnSpc>
                          <a:spcPct val="107000"/>
                        </a:lnSpc>
                        <a:spcBef>
                          <a:spcPts val="0"/>
                        </a:spcBef>
                        <a:spcAft>
                          <a:spcPts val="0"/>
                        </a:spcAft>
                      </a:pPr>
                      <a:r>
                        <a:rPr lang="ar-SA" sz="1800" dirty="0">
                          <a:effectLst/>
                        </a:rPr>
                        <a:t>الوسيلة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ctr" rtl="1">
                        <a:lnSpc>
                          <a:spcPct val="107000"/>
                        </a:lnSpc>
                        <a:spcBef>
                          <a:spcPts val="0"/>
                        </a:spcBef>
                        <a:spcAft>
                          <a:spcPts val="0"/>
                        </a:spcAft>
                      </a:pPr>
                      <a:r>
                        <a:rPr lang="ar-SA" sz="1800" dirty="0">
                          <a:effectLst/>
                        </a:rPr>
                        <a:t>أمثلة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1735138933"/>
                  </a:ext>
                </a:extLst>
              </a:tr>
              <a:tr h="997247">
                <a:tc>
                  <a:txBody>
                    <a:bodyPr/>
                    <a:lstStyle/>
                    <a:p>
                      <a:pPr marL="0" marR="0" algn="just" rtl="1">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r" rtl="1">
                        <a:lnSpc>
                          <a:spcPct val="107000"/>
                        </a:lnSpc>
                        <a:spcBef>
                          <a:spcPts val="0"/>
                        </a:spcBef>
                        <a:spcAft>
                          <a:spcPts val="0"/>
                        </a:spcAft>
                      </a:pPr>
                      <a:r>
                        <a:rPr lang="ar-SA" sz="1600" dirty="0">
                          <a:effectLst/>
                        </a:rPr>
                        <a:t>اللقاءات المباشرة: مثل المحاضرات وورشات العمل والندوات واللقاءات العامة والزيارات الميدانية والمنزلية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3712163229"/>
                  </a:ext>
                </a:extLst>
              </a:tr>
              <a:tr h="1030226">
                <a:tc>
                  <a:txBody>
                    <a:bodyPr/>
                    <a:lstStyle/>
                    <a:p>
                      <a:pPr marL="0" marR="0" algn="just" rtl="0">
                        <a:lnSpc>
                          <a:spcPct val="107000"/>
                        </a:lnSpc>
                        <a:spcBef>
                          <a:spcPts val="0"/>
                        </a:spcBef>
                        <a:spcAft>
                          <a:spcPts val="0"/>
                        </a:spcAft>
                      </a:pPr>
                      <a:r>
                        <a:rPr lang="en-US" sz="1000" dirty="0">
                          <a:effectLst/>
                        </a:rPr>
                        <a:t>  </a:t>
                      </a:r>
                      <a:endParaRPr lang="en-US" sz="10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just" rtl="1">
                        <a:lnSpc>
                          <a:spcPct val="107000"/>
                        </a:lnSpc>
                        <a:spcBef>
                          <a:spcPts val="0"/>
                        </a:spcBef>
                        <a:spcAft>
                          <a:spcPts val="0"/>
                        </a:spcAft>
                      </a:pPr>
                      <a:r>
                        <a:rPr lang="ar-SA" sz="1600" dirty="0">
                          <a:effectLst/>
                        </a:rPr>
                        <a:t>اللوحات والجداريات والوسائل الاعلانية الثابتة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1439737426"/>
                  </a:ext>
                </a:extLst>
              </a:tr>
              <a:tr h="849423">
                <a:tc>
                  <a:txBody>
                    <a:bodyPr/>
                    <a:lstStyle/>
                    <a:p>
                      <a:pPr marL="0" marR="0" algn="just" rtl="0">
                        <a:lnSpc>
                          <a:spcPct val="107000"/>
                        </a:lnSpc>
                        <a:spcBef>
                          <a:spcPts val="0"/>
                        </a:spcBef>
                        <a:spcAft>
                          <a:spcPts val="0"/>
                        </a:spcAft>
                      </a:pPr>
                      <a:r>
                        <a:rPr lang="en-US" sz="1000" dirty="0">
                          <a:effectLst/>
                        </a:rPr>
                        <a:t>  </a:t>
                      </a:r>
                      <a:endParaRPr lang="en-US" sz="10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r" rtl="1">
                        <a:lnSpc>
                          <a:spcPct val="107000"/>
                        </a:lnSpc>
                        <a:spcBef>
                          <a:spcPts val="0"/>
                        </a:spcBef>
                        <a:spcAft>
                          <a:spcPts val="0"/>
                        </a:spcAft>
                      </a:pPr>
                      <a:r>
                        <a:rPr lang="ar-SA" sz="1600" dirty="0">
                          <a:effectLst/>
                        </a:rPr>
                        <a:t>الحملات الإعلامية التوعوية ووسائل الاعلام المسموعة والمرئية والمقروءة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2742544843"/>
                  </a:ext>
                </a:extLst>
              </a:tr>
              <a:tr h="870254">
                <a:tc>
                  <a:txBody>
                    <a:bodyPr/>
                    <a:lstStyle/>
                    <a:p>
                      <a:pPr marL="0" marR="0" algn="just" rtl="0">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r" rtl="1">
                        <a:lnSpc>
                          <a:spcPct val="107000"/>
                        </a:lnSpc>
                        <a:spcBef>
                          <a:spcPts val="0"/>
                        </a:spcBef>
                        <a:spcAft>
                          <a:spcPts val="0"/>
                        </a:spcAft>
                      </a:pPr>
                      <a:r>
                        <a:rPr lang="ar-SA" sz="1600" dirty="0">
                          <a:effectLst/>
                        </a:rPr>
                        <a:t>وسائل الاتصال الإلكتروني ومنصات التواصل الاجتماعي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2802265738"/>
                  </a:ext>
                </a:extLst>
              </a:tr>
              <a:tr h="863544">
                <a:tc>
                  <a:txBody>
                    <a:bodyPr/>
                    <a:lstStyle/>
                    <a:p>
                      <a:pPr marL="0" marR="0" algn="just" rtl="0">
                        <a:lnSpc>
                          <a:spcPct val="107000"/>
                        </a:lnSpc>
                        <a:spcBef>
                          <a:spcPts val="0"/>
                        </a:spcBef>
                        <a:spcAft>
                          <a:spcPts val="0"/>
                        </a:spcAft>
                      </a:pPr>
                      <a:r>
                        <a:rPr lang="en-US" sz="1000" dirty="0">
                          <a:effectLst/>
                        </a:rPr>
                        <a:t>  </a:t>
                      </a:r>
                      <a:endParaRPr lang="en-US" sz="10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r" rtl="1">
                        <a:lnSpc>
                          <a:spcPct val="107000"/>
                        </a:lnSpc>
                        <a:spcBef>
                          <a:spcPts val="0"/>
                        </a:spcBef>
                        <a:spcAft>
                          <a:spcPts val="0"/>
                        </a:spcAft>
                      </a:pPr>
                      <a:r>
                        <a:rPr lang="ar-SA" sz="1600" dirty="0">
                          <a:effectLst/>
                        </a:rPr>
                        <a:t>الوسائل الإعلامية والترويجية المتحركة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3619504388"/>
                  </a:ext>
                </a:extLst>
              </a:tr>
              <a:tr h="837245">
                <a:tc>
                  <a:txBody>
                    <a:bodyPr/>
                    <a:lstStyle/>
                    <a:p>
                      <a:pPr marL="0" marR="0" algn="just" rtl="0">
                        <a:lnSpc>
                          <a:spcPct val="107000"/>
                        </a:lnSpc>
                        <a:spcBef>
                          <a:spcPts val="0"/>
                        </a:spcBef>
                        <a:spcAft>
                          <a:spcPts val="0"/>
                        </a:spcAft>
                      </a:pPr>
                      <a:r>
                        <a:rPr lang="en-US" sz="1000">
                          <a:effectLst/>
                        </a:rPr>
                        <a:t>  </a:t>
                      </a:r>
                      <a:endParaRPr lang="en-US" sz="100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just" rtl="1">
                        <a:lnSpc>
                          <a:spcPct val="107000"/>
                        </a:lnSpc>
                        <a:spcBef>
                          <a:spcPts val="0"/>
                        </a:spcBef>
                        <a:spcAft>
                          <a:spcPts val="0"/>
                        </a:spcAft>
                      </a:pPr>
                      <a:r>
                        <a:rPr lang="ar-SA" sz="1600" dirty="0">
                          <a:effectLst/>
                        </a:rPr>
                        <a:t>المطبوعات والمنشورات المختلفة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2298517412"/>
                  </a:ext>
                </a:extLst>
              </a:tr>
              <a:tr h="390272">
                <a:tc>
                  <a:txBody>
                    <a:bodyPr/>
                    <a:lstStyle/>
                    <a:p>
                      <a:pPr marL="0" marR="0" algn="just" rtl="1">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tc>
                  <a:txBody>
                    <a:bodyPr/>
                    <a:lstStyle/>
                    <a:p>
                      <a:pPr marL="0" marR="0" algn="r" rtl="1">
                        <a:lnSpc>
                          <a:spcPct val="107000"/>
                        </a:lnSpc>
                        <a:spcBef>
                          <a:spcPts val="0"/>
                        </a:spcBef>
                        <a:spcAft>
                          <a:spcPts val="0"/>
                        </a:spcAft>
                      </a:pPr>
                      <a:r>
                        <a:rPr lang="ar-SA" sz="1600" dirty="0">
                          <a:effectLst/>
                        </a:rPr>
                        <a:t>الوسائل الفنية مثل الأغاني والأفلام والمعارض والرسومات الهزلية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0154" marR="60154" marT="0" marB="0"/>
                </a:tc>
                <a:extLst>
                  <a:ext uri="{0D108BD9-81ED-4DB2-BD59-A6C34878D82A}">
                    <a16:rowId xmlns:a16="http://schemas.microsoft.com/office/drawing/2014/main" val="277523645"/>
                  </a:ext>
                </a:extLst>
              </a:tr>
            </a:tbl>
          </a:graphicData>
        </a:graphic>
      </p:graphicFrame>
      <p:pic>
        <p:nvPicPr>
          <p:cNvPr id="3088" name="Picture 8" descr="نتيجة بحث الصور عن workshop symbol&quot;">
            <a:extLst>
              <a:ext uri="{FF2B5EF4-FFF2-40B4-BE49-F238E27FC236}">
                <a16:creationId xmlns:a16="http://schemas.microsoft.com/office/drawing/2014/main" id="{BA42E3D9-952C-4CF6-B777-AB113AE33E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0104"/>
          <a:stretch>
            <a:fillRect/>
          </a:stretch>
        </p:blipFill>
        <p:spPr bwMode="auto">
          <a:xfrm>
            <a:off x="10045843" y="627032"/>
            <a:ext cx="971550" cy="793081"/>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7" descr="E06B3433">
            <a:extLst>
              <a:ext uri="{FF2B5EF4-FFF2-40B4-BE49-F238E27FC236}">
                <a16:creationId xmlns:a16="http://schemas.microsoft.com/office/drawing/2014/main" id="{3F014F46-AF57-4859-8F09-3EDC06C3CA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1829" y="627032"/>
            <a:ext cx="1062314" cy="80478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24" descr="D8F5ADAE">
            <a:extLst>
              <a:ext uri="{FF2B5EF4-FFF2-40B4-BE49-F238E27FC236}">
                <a16:creationId xmlns:a16="http://schemas.microsoft.com/office/drawing/2014/main" id="{C930CD42-646E-4530-A485-3E5E58E546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7550" y="627032"/>
            <a:ext cx="971550" cy="78060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25" descr="24C395EC">
            <a:extLst>
              <a:ext uri="{FF2B5EF4-FFF2-40B4-BE49-F238E27FC236}">
                <a16:creationId xmlns:a16="http://schemas.microsoft.com/office/drawing/2014/main" id="{C491014D-384F-4347-9DEF-2A23BF3249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5908" y="1539169"/>
            <a:ext cx="1663609" cy="883941"/>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26" descr="نتيجة بحث الصور عن AWARENSS RASING MURAL">
            <a:extLst>
              <a:ext uri="{FF2B5EF4-FFF2-40B4-BE49-F238E27FC236}">
                <a16:creationId xmlns:a16="http://schemas.microsoft.com/office/drawing/2014/main" id="{7D411970-C4FE-4C06-8222-45ED1FFB67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828" r="15996"/>
          <a:stretch>
            <a:fillRect/>
          </a:stretch>
        </p:blipFill>
        <p:spPr bwMode="auto">
          <a:xfrm>
            <a:off x="7997858" y="1549169"/>
            <a:ext cx="1358049" cy="9048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4" descr="7E24B4F0">
            <a:extLst>
              <a:ext uri="{FF2B5EF4-FFF2-40B4-BE49-F238E27FC236}">
                <a16:creationId xmlns:a16="http://schemas.microsoft.com/office/drawing/2014/main" id="{2526A1F9-FA86-4DC0-A8A8-1D13D7A051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7550" y="2509169"/>
            <a:ext cx="1524626" cy="854078"/>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23" descr="نتيجة بحث الصور عن NEWSPAPER ICON\">
            <a:extLst>
              <a:ext uri="{FF2B5EF4-FFF2-40B4-BE49-F238E27FC236}">
                <a16:creationId xmlns:a16="http://schemas.microsoft.com/office/drawing/2014/main" id="{ECACF85D-6C77-4392-9164-2F8B601854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5937" t="9700" r="9465" b="20692"/>
          <a:stretch>
            <a:fillRect/>
          </a:stretch>
        </p:blipFill>
        <p:spPr bwMode="auto">
          <a:xfrm>
            <a:off x="9659513" y="2564719"/>
            <a:ext cx="1149812" cy="74297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12" descr="نتيجة بحث الصور عن media symbol">
            <a:extLst>
              <a:ext uri="{FF2B5EF4-FFF2-40B4-BE49-F238E27FC236}">
                <a16:creationId xmlns:a16="http://schemas.microsoft.com/office/drawing/2014/main" id="{C83060B4-3310-4DD6-BC61-48EFA633D6B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33353" y="3393757"/>
            <a:ext cx="952500" cy="7524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21" descr="D3619B05">
            <a:extLst>
              <a:ext uri="{FF2B5EF4-FFF2-40B4-BE49-F238E27FC236}">
                <a16:creationId xmlns:a16="http://schemas.microsoft.com/office/drawing/2014/main" id="{BDA98A19-5437-4848-8465-E260011F35B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77291" y="3429000"/>
            <a:ext cx="7905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16" descr="4E19D93C">
            <a:extLst>
              <a:ext uri="{FF2B5EF4-FFF2-40B4-BE49-F238E27FC236}">
                <a16:creationId xmlns:a16="http://schemas.microsoft.com/office/drawing/2014/main" id="{316B26EC-44D8-4E55-A559-DB9C8380860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71084" y="4286558"/>
            <a:ext cx="923925" cy="777519"/>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22" descr="FB56885B">
            <a:extLst>
              <a:ext uri="{FF2B5EF4-FFF2-40B4-BE49-F238E27FC236}">
                <a16:creationId xmlns:a16="http://schemas.microsoft.com/office/drawing/2014/main" id="{B477B341-0B56-4B0D-B788-42C35622BFF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46778" y="4275384"/>
            <a:ext cx="876300" cy="78869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17" descr="C25B5EAA">
            <a:extLst>
              <a:ext uri="{FF2B5EF4-FFF2-40B4-BE49-F238E27FC236}">
                <a16:creationId xmlns:a16="http://schemas.microsoft.com/office/drawing/2014/main" id="{798ED54A-C90E-4936-9572-0F8DC4475EB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46778" y="5148327"/>
            <a:ext cx="781050" cy="762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20" descr="نتيجة بحث الصور عن ICON FOR MAGAZINES\">
            <a:extLst>
              <a:ext uri="{FF2B5EF4-FFF2-40B4-BE49-F238E27FC236}">
                <a16:creationId xmlns:a16="http://schemas.microsoft.com/office/drawing/2014/main" id="{56F6D837-C2DC-4F50-89EF-C82C4996B45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61928" y="5189440"/>
            <a:ext cx="895350" cy="72088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18" descr="1F9FFC48">
            <a:extLst>
              <a:ext uri="{FF2B5EF4-FFF2-40B4-BE49-F238E27FC236}">
                <a16:creationId xmlns:a16="http://schemas.microsoft.com/office/drawing/2014/main" id="{B8801FD8-CB99-4411-9106-F3EAA98CD27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b="19000"/>
          <a:stretch>
            <a:fillRect/>
          </a:stretch>
        </p:blipFill>
        <p:spPr bwMode="auto">
          <a:xfrm>
            <a:off x="9837758" y="5951270"/>
            <a:ext cx="790575" cy="704850"/>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19" descr="720D196">
            <a:extLst>
              <a:ext uri="{FF2B5EF4-FFF2-40B4-BE49-F238E27FC236}">
                <a16:creationId xmlns:a16="http://schemas.microsoft.com/office/drawing/2014/main" id="{E5545DF5-076E-465A-94FD-F81E65C3EA3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l="11920" t="10924" r="11258" b="10085"/>
          <a:stretch>
            <a:fillRect/>
          </a:stretch>
        </p:blipFill>
        <p:spPr bwMode="auto">
          <a:xfrm>
            <a:off x="8646778" y="5951270"/>
            <a:ext cx="84772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011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DC0275-28D0-407A-8A8D-3474ABBD8D75}"/>
              </a:ext>
            </a:extLst>
          </p:cNvPr>
          <p:cNvSpPr>
            <a:spLocks noGrp="1"/>
          </p:cNvSpPr>
          <p:nvPr>
            <p:ph type="sldNum" sz="quarter" idx="12"/>
          </p:nvPr>
        </p:nvSpPr>
        <p:spPr/>
        <p:txBody>
          <a:bodyPr/>
          <a:lstStyle/>
          <a:p>
            <a:fld id="{EC493897-9E44-4496-A56E-0B68D43C07C5}" type="slidenum">
              <a:rPr lang="en-US" smtClean="0"/>
              <a:t>8</a:t>
            </a:fld>
            <a:endParaRPr lang="en-US"/>
          </a:p>
        </p:txBody>
      </p:sp>
      <p:pic>
        <p:nvPicPr>
          <p:cNvPr id="5122" name="Picture 2" descr="نتيجة بحث الصور عن ANTI-  CHILD OBSESITY&quot;">
            <a:extLst>
              <a:ext uri="{FF2B5EF4-FFF2-40B4-BE49-F238E27FC236}">
                <a16:creationId xmlns:a16="http://schemas.microsoft.com/office/drawing/2014/main" id="{CAA2AFCC-A110-4AE9-8472-C3F7A41D0E1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84416" y="878774"/>
            <a:ext cx="9714015" cy="4999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784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F835E8-D719-44D2-BC94-60EF829E6D96}"/>
              </a:ext>
            </a:extLst>
          </p:cNvPr>
          <p:cNvSpPr>
            <a:spLocks noGrp="1"/>
          </p:cNvSpPr>
          <p:nvPr>
            <p:ph type="sldNum" sz="quarter" idx="12"/>
          </p:nvPr>
        </p:nvSpPr>
        <p:spPr/>
        <p:txBody>
          <a:bodyPr/>
          <a:lstStyle/>
          <a:p>
            <a:fld id="{EC493897-9E44-4496-A56E-0B68D43C07C5}" type="slidenum">
              <a:rPr lang="en-US" smtClean="0"/>
              <a:t>9</a:t>
            </a:fld>
            <a:endParaRPr lang="en-US"/>
          </a:p>
        </p:txBody>
      </p:sp>
      <p:pic>
        <p:nvPicPr>
          <p:cNvPr id="4098" name="Picture 2" descr="نتيجة بحث الصور عن bds&quot;">
            <a:extLst>
              <a:ext uri="{FF2B5EF4-FFF2-40B4-BE49-F238E27FC236}">
                <a16:creationId xmlns:a16="http://schemas.microsoft.com/office/drawing/2014/main" id="{6775F1B4-0E0D-4AD5-A7EA-8A8478212C7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11578" y="498764"/>
            <a:ext cx="9969979" cy="5723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181498"/>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692</TotalTime>
  <Words>2307</Words>
  <Application>Microsoft Office PowerPoint</Application>
  <PresentationFormat>Widescreen</PresentationFormat>
  <Paragraphs>265</Paragraphs>
  <Slides>29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Century Gothic</vt:lpstr>
      <vt:lpstr>Wingdings</vt:lpstr>
      <vt:lpstr>Wingdings 3</vt:lpstr>
      <vt:lpstr>Wisp</vt:lpstr>
      <vt:lpstr>الحزمة الارشادية  الخاصة بالأنشطة التوعوية للمؤسسات القاعدية في منطقة السموع  ضمن مشروع تمكين بلدية السموع لخدمة المناطق المحيطة بعا بما فيها المسماة (ج) بدعم من الاتحاد الأوروبي وبالشراكة بين بلدية السموع ومركز التعليم المستمر/جامعة القدس</vt:lpstr>
      <vt:lpstr>برنامج الورشة </vt:lpstr>
      <vt:lpstr>PowerPoint Presentation</vt:lpstr>
      <vt:lpstr> الحزمة الارشادية الخاصة بالأنشطة التوعوية </vt:lpstr>
      <vt:lpstr>نتائج المسح السريع للاحتياجات التوعوية</vt:lpstr>
      <vt:lpstr>الأنشطة التوعوية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دورة حياة البرامج والأنشطة التوعوية </vt:lpstr>
      <vt:lpstr>PowerPoint Presentation</vt:lpstr>
      <vt:lpstr>مجموعات عمل حسب عدد المشاركين 10 دقائق  </vt:lpstr>
      <vt:lpstr>PowerPoint Presentation</vt:lpstr>
      <vt:lpstr>PowerPoint Presentation</vt:lpstr>
      <vt:lpstr>متابعة وتقييم العمل التوعوي من خلال الانترنت</vt:lpstr>
      <vt:lpstr>مجموعات عمل حسب عدد المشاركين 10 دقائق  </vt:lpstr>
      <vt:lpstr>PowerPoint Presentation</vt:lpstr>
      <vt:lpstr>الوصول للجمهور المستهدف </vt:lpstr>
      <vt:lpstr>آليات التشبيك والوصول للجهات المانحة </vt:lpstr>
      <vt:lpstr>PowerPoint Presentation</vt:lpstr>
      <vt:lpstr>شكرا لحسن استماعكم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الحزمة الارشادية للمؤسسات القاعدية الاخاصة بالأنشطة التوعوية</dc:title>
  <dc:creator>Fa'ed Awashreh</dc:creator>
  <cp:lastModifiedBy>Fa'ed Awashreh</cp:lastModifiedBy>
  <cp:revision>57</cp:revision>
  <dcterms:created xsi:type="dcterms:W3CDTF">2020-02-03T11:32:40Z</dcterms:created>
  <dcterms:modified xsi:type="dcterms:W3CDTF">2020-02-10T15:29:59Z</dcterms:modified>
</cp:coreProperties>
</file>